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Default Extension="wmv" ContentType="video/x-ms-wmv"/>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1" r:id="rId1"/>
  </p:sldMasterIdLst>
  <p:notesMasterIdLst>
    <p:notesMasterId r:id="rId61"/>
  </p:notesMasterIdLst>
  <p:handoutMasterIdLst>
    <p:handoutMasterId r:id="rId62"/>
  </p:handoutMasterIdLst>
  <p:sldIdLst>
    <p:sldId id="264" r:id="rId2"/>
    <p:sldId id="265" r:id="rId3"/>
    <p:sldId id="267" r:id="rId4"/>
    <p:sldId id="411" r:id="rId5"/>
    <p:sldId id="365" r:id="rId6"/>
    <p:sldId id="269" r:id="rId7"/>
    <p:sldId id="390" r:id="rId8"/>
    <p:sldId id="396" r:id="rId9"/>
    <p:sldId id="397" r:id="rId10"/>
    <p:sldId id="398" r:id="rId11"/>
    <p:sldId id="400" r:id="rId12"/>
    <p:sldId id="366" r:id="rId13"/>
    <p:sldId id="351" r:id="rId14"/>
    <p:sldId id="367" r:id="rId15"/>
    <p:sldId id="368" r:id="rId16"/>
    <p:sldId id="388" r:id="rId17"/>
    <p:sldId id="352" r:id="rId18"/>
    <p:sldId id="421" r:id="rId19"/>
    <p:sldId id="422" r:id="rId20"/>
    <p:sldId id="420" r:id="rId21"/>
    <p:sldId id="419" r:id="rId22"/>
    <p:sldId id="423" r:id="rId23"/>
    <p:sldId id="424" r:id="rId24"/>
    <p:sldId id="428" r:id="rId25"/>
    <p:sldId id="429" r:id="rId26"/>
    <p:sldId id="427" r:id="rId27"/>
    <p:sldId id="425" r:id="rId28"/>
    <p:sldId id="426" r:id="rId29"/>
    <p:sldId id="369" r:id="rId30"/>
    <p:sldId id="370" r:id="rId31"/>
    <p:sldId id="430" r:id="rId32"/>
    <p:sldId id="371" r:id="rId33"/>
    <p:sldId id="372" r:id="rId34"/>
    <p:sldId id="373" r:id="rId35"/>
    <p:sldId id="374" r:id="rId36"/>
    <p:sldId id="389" r:id="rId37"/>
    <p:sldId id="375" r:id="rId38"/>
    <p:sldId id="393" r:id="rId39"/>
    <p:sldId id="395" r:id="rId40"/>
    <p:sldId id="392" r:id="rId41"/>
    <p:sldId id="378" r:id="rId42"/>
    <p:sldId id="379" r:id="rId43"/>
    <p:sldId id="412" r:id="rId44"/>
    <p:sldId id="380" r:id="rId45"/>
    <p:sldId id="391" r:id="rId46"/>
    <p:sldId id="353" r:id="rId47"/>
    <p:sldId id="381" r:id="rId48"/>
    <p:sldId id="382" r:id="rId49"/>
    <p:sldId id="386" r:id="rId50"/>
    <p:sldId id="414" r:id="rId51"/>
    <p:sldId id="384" r:id="rId52"/>
    <p:sldId id="385" r:id="rId53"/>
    <p:sldId id="415" r:id="rId54"/>
    <p:sldId id="416" r:id="rId55"/>
    <p:sldId id="417" r:id="rId56"/>
    <p:sldId id="354" r:id="rId57"/>
    <p:sldId id="387" r:id="rId58"/>
    <p:sldId id="418" r:id="rId59"/>
    <p:sldId id="413" r:id="rId60"/>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6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432" autoAdjust="0"/>
    <p:restoredTop sz="81308" autoAdjust="0"/>
  </p:normalViewPr>
  <p:slideViewPr>
    <p:cSldViewPr snapToGrid="0">
      <p:cViewPr varScale="1">
        <p:scale>
          <a:sx n="73" d="100"/>
          <a:sy n="73" d="100"/>
        </p:scale>
        <p:origin x="594" y="78"/>
      </p:cViewPr>
      <p:guideLst>
        <p:guide orient="horz" pos="2160"/>
        <p:guide pos="2880"/>
      </p:guideLst>
    </p:cSldViewPr>
  </p:slideViewPr>
  <p:notesTextViewPr>
    <p:cViewPr>
      <p:scale>
        <a:sx n="1" d="1"/>
        <a:sy n="1" d="1"/>
      </p:scale>
      <p:origin x="0" y="0"/>
    </p:cViewPr>
  </p:notesTextViewPr>
  <p:sorterViewPr>
    <p:cViewPr>
      <p:scale>
        <a:sx n="100" d="100"/>
        <a:sy n="100" d="100"/>
      </p:scale>
      <p:origin x="0" y="1302"/>
    </p:cViewPr>
  </p:sorterViewPr>
  <p:notesViewPr>
    <p:cSldViewPr snapToGrid="0">
      <p:cViewPr varScale="1">
        <p:scale>
          <a:sx n="55" d="100"/>
          <a:sy n="55" d="100"/>
        </p:scale>
        <p:origin x="1656" y="78"/>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9A72030-2968-4BFE-B5BD-181BD7AC75A6}" type="datetimeFigureOut">
              <a:rPr lang="zh-CN" altLang="en-US" smtClean="0"/>
              <a:pPr/>
              <a:t>2019/10/24</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288BDC0-5C3E-48AC-8602-37CEDBFCEE17}" type="slidenum">
              <a:rPr lang="zh-CN" altLang="en-US" smtClean="0"/>
              <a:pPr/>
              <a:t>‹#›</a:t>
            </a:fld>
            <a:endParaRPr lang="zh-CN" altLang="en-US"/>
          </a:p>
        </p:txBody>
      </p:sp>
    </p:spTree>
    <p:extLst>
      <p:ext uri="{BB962C8B-B14F-4D97-AF65-F5344CB8AC3E}">
        <p14:creationId xmlns:p14="http://schemas.microsoft.com/office/powerpoint/2010/main" val="30521768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4108782-B803-4F1B-9A25-34A5A09E9326}" type="datetimeFigureOut">
              <a:rPr lang="zh-CN" altLang="en-US" smtClean="0"/>
              <a:t>2019/10/24</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849A137-8662-43A7-8075-ED0F71F91AE1}" type="slidenum">
              <a:rPr lang="zh-CN" altLang="en-US" smtClean="0"/>
              <a:t>‹#›</a:t>
            </a:fld>
            <a:endParaRPr lang="zh-CN" altLang="en-US"/>
          </a:p>
        </p:txBody>
      </p:sp>
    </p:spTree>
    <p:extLst>
      <p:ext uri="{BB962C8B-B14F-4D97-AF65-F5344CB8AC3E}">
        <p14:creationId xmlns:p14="http://schemas.microsoft.com/office/powerpoint/2010/main" val="27494793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849A137-8662-43A7-8075-ED0F71F91AE1}" type="slidenum">
              <a:rPr lang="zh-CN" altLang="en-US" smtClean="0"/>
              <a:t>2</a:t>
            </a:fld>
            <a:endParaRPr lang="zh-CN" altLang="en-US"/>
          </a:p>
        </p:txBody>
      </p:sp>
    </p:spTree>
    <p:extLst>
      <p:ext uri="{BB962C8B-B14F-4D97-AF65-F5344CB8AC3E}">
        <p14:creationId xmlns:p14="http://schemas.microsoft.com/office/powerpoint/2010/main" val="10127438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849A137-8662-43A7-8075-ED0F71F91AE1}" type="slidenum">
              <a:rPr lang="zh-CN" altLang="en-US" smtClean="0"/>
              <a:t>31</a:t>
            </a:fld>
            <a:endParaRPr lang="zh-CN" altLang="en-US"/>
          </a:p>
        </p:txBody>
      </p:sp>
    </p:spTree>
    <p:extLst>
      <p:ext uri="{BB962C8B-B14F-4D97-AF65-F5344CB8AC3E}">
        <p14:creationId xmlns:p14="http://schemas.microsoft.com/office/powerpoint/2010/main" val="24079277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849A137-8662-43A7-8075-ED0F71F91AE1}" type="slidenum">
              <a:rPr lang="zh-CN" altLang="en-US" smtClean="0"/>
              <a:t>4</a:t>
            </a:fld>
            <a:endParaRPr lang="zh-CN" altLang="en-US"/>
          </a:p>
        </p:txBody>
      </p:sp>
    </p:spTree>
    <p:extLst>
      <p:ext uri="{BB962C8B-B14F-4D97-AF65-F5344CB8AC3E}">
        <p14:creationId xmlns:p14="http://schemas.microsoft.com/office/powerpoint/2010/main" val="30548297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849A137-8662-43A7-8075-ED0F71F91AE1}" type="slidenum">
              <a:rPr lang="zh-CN" altLang="en-US" smtClean="0"/>
              <a:t>5</a:t>
            </a:fld>
            <a:endParaRPr lang="zh-CN" altLang="en-US"/>
          </a:p>
        </p:txBody>
      </p:sp>
    </p:spTree>
    <p:extLst>
      <p:ext uri="{BB962C8B-B14F-4D97-AF65-F5344CB8AC3E}">
        <p14:creationId xmlns:p14="http://schemas.microsoft.com/office/powerpoint/2010/main" val="19151126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849A137-8662-43A7-8075-ED0F71F91AE1}" type="slidenum">
              <a:rPr lang="zh-CN" altLang="en-US" smtClean="0"/>
              <a:t>7</a:t>
            </a:fld>
            <a:endParaRPr lang="zh-CN" altLang="en-US"/>
          </a:p>
        </p:txBody>
      </p:sp>
    </p:spTree>
    <p:extLst>
      <p:ext uri="{BB962C8B-B14F-4D97-AF65-F5344CB8AC3E}">
        <p14:creationId xmlns:p14="http://schemas.microsoft.com/office/powerpoint/2010/main" val="35115393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849A137-8662-43A7-8075-ED0F71F91AE1}" type="slidenum">
              <a:rPr lang="zh-CN" altLang="en-US" smtClean="0"/>
              <a:t>24</a:t>
            </a:fld>
            <a:endParaRPr lang="zh-CN" altLang="en-US"/>
          </a:p>
        </p:txBody>
      </p:sp>
    </p:spTree>
    <p:extLst>
      <p:ext uri="{BB962C8B-B14F-4D97-AF65-F5344CB8AC3E}">
        <p14:creationId xmlns:p14="http://schemas.microsoft.com/office/powerpoint/2010/main" val="41299284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849A137-8662-43A7-8075-ED0F71F91AE1}" type="slidenum">
              <a:rPr lang="zh-CN" altLang="en-US" smtClean="0"/>
              <a:t>25</a:t>
            </a:fld>
            <a:endParaRPr lang="zh-CN" altLang="en-US"/>
          </a:p>
        </p:txBody>
      </p:sp>
    </p:spTree>
    <p:extLst>
      <p:ext uri="{BB962C8B-B14F-4D97-AF65-F5344CB8AC3E}">
        <p14:creationId xmlns:p14="http://schemas.microsoft.com/office/powerpoint/2010/main" val="20711799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animazoo_gypsy6.jpg</a:t>
            </a:r>
            <a:endParaRPr lang="zh-CN" altLang="en-US" dirty="0"/>
          </a:p>
        </p:txBody>
      </p:sp>
      <p:sp>
        <p:nvSpPr>
          <p:cNvPr id="4" name="灯片编号占位符 3"/>
          <p:cNvSpPr>
            <a:spLocks noGrp="1"/>
          </p:cNvSpPr>
          <p:nvPr>
            <p:ph type="sldNum" sz="quarter" idx="10"/>
          </p:nvPr>
        </p:nvSpPr>
        <p:spPr/>
        <p:txBody>
          <a:bodyPr/>
          <a:lstStyle/>
          <a:p>
            <a:fld id="{0849A137-8662-43A7-8075-ED0F71F91AE1}" type="slidenum">
              <a:rPr lang="zh-CN" altLang="en-US" smtClean="0"/>
              <a:t>26</a:t>
            </a:fld>
            <a:endParaRPr lang="zh-CN" altLang="en-US"/>
          </a:p>
        </p:txBody>
      </p:sp>
    </p:spTree>
    <p:extLst>
      <p:ext uri="{BB962C8B-B14F-4D97-AF65-F5344CB8AC3E}">
        <p14:creationId xmlns:p14="http://schemas.microsoft.com/office/powerpoint/2010/main" val="37616915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smtClean="0">
                <a:solidFill>
                  <a:schemeClr val="tx1"/>
                </a:solidFill>
                <a:effectLst/>
                <a:latin typeface="+mn-lt"/>
                <a:ea typeface="+mn-ea"/>
                <a:cs typeface="+mn-cs"/>
              </a:rPr>
              <a:t>Gypsy Torso is the ideal motion capture solution for content creators on a budget.</a:t>
            </a:r>
          </a:p>
          <a:p>
            <a:r>
              <a:rPr lang="en-US" altLang="zh-CN" sz="1200" b="0" i="0" kern="1200" dirty="0" smtClean="0">
                <a:solidFill>
                  <a:schemeClr val="tx1"/>
                </a:solidFill>
                <a:effectLst/>
                <a:latin typeface="+mn-lt"/>
                <a:ea typeface="+mn-ea"/>
                <a:cs typeface="+mn-cs"/>
              </a:rPr>
              <a:t>This upper body solution allows actors and animators to quickly capture their upper body motions. Perfect for CG characters that are seated, such as web hosts, or live broadcast video performance.</a:t>
            </a:r>
          </a:p>
          <a:p>
            <a:r>
              <a:rPr lang="en-US" altLang="zh-CN" sz="1200" b="0" i="0" kern="1200" dirty="0" smtClean="0">
                <a:solidFill>
                  <a:schemeClr val="tx1"/>
                </a:solidFill>
                <a:effectLst/>
                <a:latin typeface="+mn-lt"/>
                <a:ea typeface="+mn-ea"/>
                <a:cs typeface="+mn-cs"/>
              </a:rPr>
              <a:t>Gypsy Torso is upgradeable to Gypsy 7.</a:t>
            </a:r>
          </a:p>
          <a:p>
            <a:r>
              <a:rPr lang="en-US" altLang="zh-CN" sz="1200" b="0" i="0" kern="1200" dirty="0" smtClean="0">
                <a:solidFill>
                  <a:schemeClr val="tx1"/>
                </a:solidFill>
                <a:effectLst/>
                <a:latin typeface="+mn-lt"/>
                <a:ea typeface="+mn-ea"/>
                <a:cs typeface="+mn-cs"/>
              </a:rPr>
              <a:t>Onboard processing allows Gypsy Torso to connect to PC / laptop (Pentium 200 or faster) via serial cable. Optional gyro, wireless unit and MIDI output available.</a:t>
            </a:r>
          </a:p>
          <a:p>
            <a:r>
              <a:rPr lang="en-US" altLang="zh-CN" sz="1200" b="0" i="0" kern="1200" dirty="0" smtClean="0">
                <a:solidFill>
                  <a:schemeClr val="tx1"/>
                </a:solidFill>
                <a:effectLst/>
                <a:latin typeface="+mn-lt"/>
                <a:ea typeface="+mn-ea"/>
                <a:cs typeface="+mn-cs"/>
              </a:rPr>
              <a:t>Outstanding real-time performance. Minimal latency. Works well with </a:t>
            </a:r>
            <a:r>
              <a:rPr lang="en-US" altLang="zh-CN" sz="1200" b="0" i="0" kern="1200" dirty="0" err="1" smtClean="0">
                <a:solidFill>
                  <a:schemeClr val="tx1"/>
                </a:solidFill>
                <a:effectLst/>
                <a:latin typeface="+mn-lt"/>
                <a:ea typeface="+mn-ea"/>
                <a:cs typeface="+mn-cs"/>
              </a:rPr>
              <a:t>Kaydara</a:t>
            </a:r>
            <a:r>
              <a:rPr lang="en-US" altLang="zh-CN" sz="1200" b="0" i="0" kern="1200" dirty="0" smtClean="0">
                <a:solidFill>
                  <a:schemeClr val="tx1"/>
                </a:solidFill>
                <a:effectLst/>
                <a:latin typeface="+mn-lt"/>
                <a:ea typeface="+mn-ea"/>
                <a:cs typeface="+mn-cs"/>
              </a:rPr>
              <a:t> </a:t>
            </a:r>
            <a:r>
              <a:rPr lang="en-US" altLang="zh-CN" sz="1200" b="0" i="0" kern="1200" dirty="0" err="1" smtClean="0">
                <a:solidFill>
                  <a:schemeClr val="tx1"/>
                </a:solidFill>
                <a:effectLst/>
                <a:latin typeface="+mn-lt"/>
                <a:ea typeface="+mn-ea"/>
                <a:cs typeface="+mn-cs"/>
              </a:rPr>
              <a:t>Mocap</a:t>
            </a:r>
            <a:r>
              <a:rPr lang="en-US" altLang="zh-CN" sz="1200" b="0" i="0" kern="1200" dirty="0" smtClean="0">
                <a:solidFill>
                  <a:schemeClr val="tx1"/>
                </a:solidFill>
                <a:effectLst/>
                <a:latin typeface="+mn-lt"/>
                <a:ea typeface="+mn-ea"/>
                <a:cs typeface="+mn-cs"/>
              </a:rPr>
              <a:t>.</a:t>
            </a:r>
          </a:p>
          <a:p>
            <a:r>
              <a:rPr lang="en-US" altLang="zh-CN" sz="1200" b="0" i="0" kern="1200" dirty="0" smtClean="0">
                <a:solidFill>
                  <a:schemeClr val="tx1"/>
                </a:solidFill>
                <a:effectLst/>
                <a:latin typeface="+mn-lt"/>
                <a:ea typeface="+mn-ea"/>
                <a:cs typeface="+mn-cs"/>
              </a:rPr>
              <a:t>New design - much quicker and easier to put on.</a:t>
            </a:r>
          </a:p>
          <a:p>
            <a:endParaRPr lang="zh-CN" altLang="en-US" dirty="0"/>
          </a:p>
        </p:txBody>
      </p:sp>
      <p:sp>
        <p:nvSpPr>
          <p:cNvPr id="4" name="灯片编号占位符 3"/>
          <p:cNvSpPr>
            <a:spLocks noGrp="1"/>
          </p:cNvSpPr>
          <p:nvPr>
            <p:ph type="sldNum" sz="quarter" idx="10"/>
          </p:nvPr>
        </p:nvSpPr>
        <p:spPr/>
        <p:txBody>
          <a:bodyPr/>
          <a:lstStyle/>
          <a:p>
            <a:fld id="{0849A137-8662-43A7-8075-ED0F71F91AE1}" type="slidenum">
              <a:rPr lang="zh-CN" altLang="en-US" smtClean="0"/>
              <a:t>27</a:t>
            </a:fld>
            <a:endParaRPr lang="zh-CN" altLang="en-US"/>
          </a:p>
        </p:txBody>
      </p:sp>
    </p:spTree>
    <p:extLst>
      <p:ext uri="{BB962C8B-B14F-4D97-AF65-F5344CB8AC3E}">
        <p14:creationId xmlns:p14="http://schemas.microsoft.com/office/powerpoint/2010/main" val="32710204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b="0" i="0" kern="1200" dirty="0" smtClean="0">
                <a:solidFill>
                  <a:schemeClr val="tx1"/>
                </a:solidFill>
                <a:effectLst/>
                <a:latin typeface="+mn-lt"/>
                <a:ea typeface="+mn-ea"/>
                <a:cs typeface="+mn-cs"/>
              </a:rPr>
              <a:t>From left to right and top to bottom: Optical [© (</a:t>
            </a:r>
            <a:r>
              <a:rPr lang="en-US" altLang="zh-CN" sz="1200" b="0" i="0" kern="1200" dirty="0" err="1" smtClean="0">
                <a:solidFill>
                  <a:schemeClr val="tx1"/>
                </a:solidFill>
                <a:effectLst/>
                <a:latin typeface="+mn-lt"/>
                <a:ea typeface="+mn-ea"/>
                <a:cs typeface="+mn-cs"/>
              </a:rPr>
              <a:t>Phasespace</a:t>
            </a:r>
            <a:r>
              <a:rPr lang="en-US" altLang="zh-CN" sz="1200" b="0" i="0" kern="1200" dirty="0" smtClean="0">
                <a:solidFill>
                  <a:schemeClr val="tx1"/>
                </a:solidFill>
                <a:effectLst/>
                <a:latin typeface="+mn-lt"/>
                <a:ea typeface="+mn-ea"/>
                <a:cs typeface="+mn-cs"/>
              </a:rPr>
              <a:t> 2005)], magnetic [© (Ascension 2004)], mechanical [© (</a:t>
            </a:r>
            <a:r>
              <a:rPr lang="en-US" altLang="zh-CN" sz="1200" b="0" i="0" kern="1200" dirty="0" err="1" smtClean="0">
                <a:solidFill>
                  <a:schemeClr val="tx1"/>
                </a:solidFill>
                <a:effectLst/>
                <a:latin typeface="+mn-lt"/>
                <a:ea typeface="+mn-ea"/>
                <a:cs typeface="+mn-cs"/>
              </a:rPr>
              <a:t>DoMotion</a:t>
            </a:r>
            <a:r>
              <a:rPr lang="en-US" altLang="zh-CN" sz="1200" b="0" i="0" kern="1200" dirty="0" smtClean="0">
                <a:solidFill>
                  <a:schemeClr val="tx1"/>
                </a:solidFill>
                <a:effectLst/>
                <a:latin typeface="+mn-lt"/>
                <a:ea typeface="+mn-ea"/>
                <a:cs typeface="+mn-cs"/>
              </a:rPr>
              <a:t> 2004)] and inertial [© (</a:t>
            </a:r>
            <a:r>
              <a:rPr lang="en-US" altLang="zh-CN" sz="1200" b="0" i="0" kern="1200" dirty="0" err="1" smtClean="0">
                <a:solidFill>
                  <a:schemeClr val="tx1"/>
                </a:solidFill>
                <a:effectLst/>
                <a:latin typeface="+mn-lt"/>
                <a:ea typeface="+mn-ea"/>
                <a:cs typeface="+mn-cs"/>
              </a:rPr>
              <a:t>XSens</a:t>
            </a:r>
            <a:r>
              <a:rPr lang="en-US" altLang="zh-CN" sz="1200" b="0" i="0" kern="1200" dirty="0" smtClean="0">
                <a:solidFill>
                  <a:schemeClr val="tx1"/>
                </a:solidFill>
                <a:effectLst/>
                <a:latin typeface="+mn-lt"/>
                <a:ea typeface="+mn-ea"/>
                <a:cs typeface="+mn-cs"/>
              </a:rPr>
              <a:t> 2007)] marker-based motion capture systems</a:t>
            </a:r>
          </a:p>
          <a:p>
            <a:endParaRPr lang="zh-CN" altLang="en-US" dirty="0"/>
          </a:p>
        </p:txBody>
      </p:sp>
      <p:sp>
        <p:nvSpPr>
          <p:cNvPr id="4" name="灯片编号占位符 3"/>
          <p:cNvSpPr>
            <a:spLocks noGrp="1"/>
          </p:cNvSpPr>
          <p:nvPr>
            <p:ph type="sldNum" sz="quarter" idx="10"/>
          </p:nvPr>
        </p:nvSpPr>
        <p:spPr/>
        <p:txBody>
          <a:bodyPr/>
          <a:lstStyle/>
          <a:p>
            <a:fld id="{0849A137-8662-43A7-8075-ED0F71F91AE1}" type="slidenum">
              <a:rPr lang="zh-CN" altLang="en-US" smtClean="0"/>
              <a:t>28</a:t>
            </a:fld>
            <a:endParaRPr lang="zh-CN" altLang="en-US"/>
          </a:p>
        </p:txBody>
      </p:sp>
    </p:spTree>
    <p:extLst>
      <p:ext uri="{BB962C8B-B14F-4D97-AF65-F5344CB8AC3E}">
        <p14:creationId xmlns:p14="http://schemas.microsoft.com/office/powerpoint/2010/main" val="93953472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secHead" preserve="1">
  <p:cSld name="7_节标题">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hasCustomPrompt="1"/>
          </p:nvPr>
        </p:nvSpPr>
        <p:spPr>
          <a:xfrm>
            <a:off x="623888" y="1084217"/>
            <a:ext cx="8193541" cy="901338"/>
          </a:xfrm>
          <a:prstGeom prst="rect">
            <a:avLst/>
          </a:prstGeom>
        </p:spPr>
        <p:txBody>
          <a:bodyPr anchor="b"/>
          <a:lstStyle>
            <a:lvl1pPr>
              <a:defRPr sz="6000"/>
            </a:lvl1pPr>
          </a:lstStyle>
          <a:p>
            <a:r>
              <a:rPr lang="zh-CN" altLang="en-US" dirty="0" smtClean="0"/>
              <a:t>单击此处编辑标题</a:t>
            </a:r>
            <a:endParaRPr lang="en-US" dirty="0"/>
          </a:p>
        </p:txBody>
      </p:sp>
      <p:sp>
        <p:nvSpPr>
          <p:cNvPr id="3" name="Text Placeholder 2"/>
          <p:cNvSpPr>
            <a:spLocks noGrp="1"/>
          </p:cNvSpPr>
          <p:nvPr>
            <p:ph type="body" idx="1" hasCustomPrompt="1"/>
          </p:nvPr>
        </p:nvSpPr>
        <p:spPr>
          <a:xfrm>
            <a:off x="623888" y="2272938"/>
            <a:ext cx="7886700" cy="3816714"/>
          </a:xfrm>
          <a:prstGeom prst="rect">
            <a:avLst/>
          </a:prstGeo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smtClean="0"/>
              <a:t>单击此处编辑文本</a:t>
            </a:r>
          </a:p>
        </p:txBody>
      </p:sp>
      <p:pic>
        <p:nvPicPr>
          <p:cNvPr id="8194" name="Picture 2" descr="C:\Users\Administrator\Pictures\图片3.jp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2948847"/>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secHead" preserve="1">
  <p:cSld name="5_节标题">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hasCustomPrompt="1"/>
          </p:nvPr>
        </p:nvSpPr>
        <p:spPr>
          <a:xfrm>
            <a:off x="623888" y="1084217"/>
            <a:ext cx="8193541" cy="901338"/>
          </a:xfrm>
          <a:prstGeom prst="rect">
            <a:avLst/>
          </a:prstGeom>
        </p:spPr>
        <p:txBody>
          <a:bodyPr anchor="b"/>
          <a:lstStyle>
            <a:lvl1pPr>
              <a:defRPr sz="6000"/>
            </a:lvl1pPr>
          </a:lstStyle>
          <a:p>
            <a:r>
              <a:rPr lang="zh-CN" altLang="en-US" dirty="0" smtClean="0"/>
              <a:t>单击此处编辑标题</a:t>
            </a:r>
            <a:endParaRPr lang="en-US" dirty="0"/>
          </a:p>
        </p:txBody>
      </p:sp>
      <p:sp>
        <p:nvSpPr>
          <p:cNvPr id="3" name="Text Placeholder 2"/>
          <p:cNvSpPr>
            <a:spLocks noGrp="1"/>
          </p:cNvSpPr>
          <p:nvPr>
            <p:ph type="body" idx="1" hasCustomPrompt="1"/>
          </p:nvPr>
        </p:nvSpPr>
        <p:spPr>
          <a:xfrm>
            <a:off x="623888" y="2272938"/>
            <a:ext cx="7886700" cy="3816714"/>
          </a:xfrm>
          <a:prstGeom prst="rect">
            <a:avLst/>
          </a:prstGeo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smtClean="0"/>
              <a:t>单击此处编辑文本</a:t>
            </a:r>
          </a:p>
        </p:txBody>
      </p:sp>
      <p:pic>
        <p:nvPicPr>
          <p:cNvPr id="8194" name="Picture 2" descr="C:\Users\Administrator\Pictures\图片3.jp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2948847"/>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69875"/>
            <a:ext cx="8229600" cy="1143000"/>
          </a:xfrm>
          <a:prstGeom prst="rect">
            <a:avLst/>
          </a:prstGeom>
        </p:spPr>
        <p:txBody>
          <a:bodyPr/>
          <a:lstStyle/>
          <a:p>
            <a:r>
              <a:rPr lang="zh-CN" altLang="en-US" smtClean="0"/>
              <a:t>单击此处编辑母版标题样式</a:t>
            </a:r>
            <a:endParaRPr lang="zh-CN" altLang="en-US"/>
          </a:p>
        </p:txBody>
      </p:sp>
    </p:spTree>
    <p:extLst>
      <p:ext uri="{BB962C8B-B14F-4D97-AF65-F5344CB8AC3E}">
        <p14:creationId xmlns:p14="http://schemas.microsoft.com/office/powerpoint/2010/main" val="39587176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52200700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
        <p:nvSpPr>
          <p:cNvPr id="7" name="标题 6"/>
          <p:cNvSpPr>
            <a:spLocks noGrp="1"/>
          </p:cNvSpPr>
          <p:nvPr>
            <p:ph type="title" hasCustomPrompt="1"/>
          </p:nvPr>
        </p:nvSpPr>
        <p:spPr>
          <a:xfrm>
            <a:off x="1686741" y="2638063"/>
            <a:ext cx="7886700" cy="1325563"/>
          </a:xfrm>
          <a:prstGeom prst="rect">
            <a:avLst/>
          </a:prstGeom>
        </p:spPr>
        <p:txBody>
          <a:bodyPr/>
          <a:lstStyle>
            <a:lvl1pPr>
              <a:defRPr>
                <a:solidFill>
                  <a:schemeClr val="bg1"/>
                </a:solidFill>
              </a:defRPr>
            </a:lvl1pPr>
          </a:lstStyle>
          <a:p>
            <a:r>
              <a:rPr lang="zh-CN" altLang="en-US" dirty="0" smtClean="0"/>
              <a:t>单击此处编辑标题</a:t>
            </a:r>
            <a:endParaRPr lang="zh-CN" altLang="en-US" dirty="0"/>
          </a:p>
        </p:txBody>
      </p:sp>
    </p:spTree>
    <p:extLst>
      <p:ext uri="{BB962C8B-B14F-4D97-AF65-F5344CB8AC3E}">
        <p14:creationId xmlns:p14="http://schemas.microsoft.com/office/powerpoint/2010/main" val="58688095"/>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646611" y="3602038"/>
            <a:ext cx="6315892" cy="617265"/>
          </a:xfrm>
          <a:prstGeom prst="rect">
            <a:avLst/>
          </a:prstGeo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单击此处编辑标题</a:t>
            </a:r>
            <a:endParaRPr lang="en-US" dirty="0"/>
          </a:p>
        </p:txBody>
      </p:sp>
      <p:sp>
        <p:nvSpPr>
          <p:cNvPr id="9" name="标题 8"/>
          <p:cNvSpPr>
            <a:spLocks noGrp="1"/>
          </p:cNvSpPr>
          <p:nvPr>
            <p:ph type="title" hasCustomPrompt="1"/>
          </p:nvPr>
        </p:nvSpPr>
        <p:spPr>
          <a:xfrm>
            <a:off x="646611" y="2276475"/>
            <a:ext cx="5283926" cy="1325563"/>
          </a:xfrm>
          <a:prstGeom prst="rect">
            <a:avLst/>
          </a:prstGeom>
        </p:spPr>
        <p:txBody>
          <a:bodyPr/>
          <a:lstStyle>
            <a:lvl1pPr>
              <a:defRPr>
                <a:solidFill>
                  <a:schemeClr val="bg1"/>
                </a:solidFill>
              </a:defRPr>
            </a:lvl1pPr>
          </a:lstStyle>
          <a:p>
            <a:r>
              <a:rPr lang="zh-CN" altLang="en-US" dirty="0" smtClean="0"/>
              <a:t>单击此处编辑课程名</a:t>
            </a:r>
            <a:endParaRPr lang="zh-CN" altLang="en-US" dirty="0"/>
          </a:p>
        </p:txBody>
      </p:sp>
    </p:spTree>
    <p:extLst>
      <p:ext uri="{BB962C8B-B14F-4D97-AF65-F5344CB8AC3E}">
        <p14:creationId xmlns:p14="http://schemas.microsoft.com/office/powerpoint/2010/main" val="1985204937"/>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标题和内容">
    <p:spTree>
      <p:nvGrpSpPr>
        <p:cNvPr id="1" name=""/>
        <p:cNvGrpSpPr/>
        <p:nvPr/>
      </p:nvGrpSpPr>
      <p:grpSpPr>
        <a:xfrm>
          <a:off x="0" y="0"/>
          <a:ext cx="0" cy="0"/>
          <a:chOff x="0" y="0"/>
          <a:chExt cx="0" cy="0"/>
        </a:xfrm>
      </p:grpSpPr>
      <p:sp>
        <p:nvSpPr>
          <p:cNvPr id="7" name="标题 6"/>
          <p:cNvSpPr>
            <a:spLocks noGrp="1"/>
          </p:cNvSpPr>
          <p:nvPr>
            <p:ph type="title" hasCustomPrompt="1"/>
          </p:nvPr>
        </p:nvSpPr>
        <p:spPr>
          <a:xfrm>
            <a:off x="1686741" y="2638063"/>
            <a:ext cx="7886700" cy="1325563"/>
          </a:xfrm>
          <a:prstGeom prst="rect">
            <a:avLst/>
          </a:prstGeom>
        </p:spPr>
        <p:txBody>
          <a:bodyPr/>
          <a:lstStyle>
            <a:lvl1pPr>
              <a:defRPr>
                <a:solidFill>
                  <a:schemeClr val="bg1"/>
                </a:solidFill>
              </a:defRPr>
            </a:lvl1pPr>
          </a:lstStyle>
          <a:p>
            <a:r>
              <a:rPr lang="zh-CN" altLang="en-US" dirty="0" smtClean="0"/>
              <a:t>单击此处编辑标题</a:t>
            </a:r>
            <a:endParaRPr lang="zh-CN" altLang="en-US" dirty="0"/>
          </a:p>
        </p:txBody>
      </p:sp>
    </p:spTree>
    <p:extLst>
      <p:ext uri="{BB962C8B-B14F-4D97-AF65-F5344CB8AC3E}">
        <p14:creationId xmlns:p14="http://schemas.microsoft.com/office/powerpoint/2010/main" val="1831962658"/>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_节标题">
    <p:spTree>
      <p:nvGrpSpPr>
        <p:cNvPr id="1" name=""/>
        <p:cNvGrpSpPr/>
        <p:nvPr/>
      </p:nvGrpSpPr>
      <p:grpSpPr>
        <a:xfrm>
          <a:off x="0" y="0"/>
          <a:ext cx="0" cy="0"/>
          <a:chOff x="0" y="0"/>
          <a:chExt cx="0" cy="0"/>
        </a:xfrm>
      </p:grpSpPr>
      <p:sp>
        <p:nvSpPr>
          <p:cNvPr id="2" name="Title 1"/>
          <p:cNvSpPr>
            <a:spLocks noGrp="1"/>
          </p:cNvSpPr>
          <p:nvPr>
            <p:ph type="title"/>
          </p:nvPr>
        </p:nvSpPr>
        <p:spPr>
          <a:xfrm>
            <a:off x="1856283" y="1580606"/>
            <a:ext cx="5213259" cy="901338"/>
          </a:xfrm>
          <a:prstGeom prst="rect">
            <a:avLst/>
          </a:prstGeom>
        </p:spPr>
        <p:txBody>
          <a:bodyPr anchor="b"/>
          <a:lstStyle>
            <a:lvl1pPr>
              <a:defRPr sz="6000"/>
            </a:lvl1pPr>
          </a:lstStyle>
          <a:p>
            <a:r>
              <a:rPr lang="zh-CN" altLang="en-US" dirty="0" smtClean="0"/>
              <a:t>单击此处编辑</a:t>
            </a:r>
            <a:endParaRPr lang="en-US" dirty="0"/>
          </a:p>
        </p:txBody>
      </p:sp>
    </p:spTree>
    <p:extLst>
      <p:ext uri="{BB962C8B-B14F-4D97-AF65-F5344CB8AC3E}">
        <p14:creationId xmlns:p14="http://schemas.microsoft.com/office/powerpoint/2010/main" val="3731486004"/>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646611" y="3602038"/>
            <a:ext cx="6315892" cy="617265"/>
          </a:xfrm>
          <a:prstGeom prst="rect">
            <a:avLst/>
          </a:prstGeo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单击此处编辑标题</a:t>
            </a:r>
            <a:endParaRPr lang="en-US" dirty="0"/>
          </a:p>
        </p:txBody>
      </p:sp>
      <p:sp>
        <p:nvSpPr>
          <p:cNvPr id="9" name="标题 8"/>
          <p:cNvSpPr>
            <a:spLocks noGrp="1"/>
          </p:cNvSpPr>
          <p:nvPr>
            <p:ph type="title" hasCustomPrompt="1"/>
          </p:nvPr>
        </p:nvSpPr>
        <p:spPr>
          <a:xfrm>
            <a:off x="646611" y="2276475"/>
            <a:ext cx="5283926" cy="1325563"/>
          </a:xfrm>
          <a:prstGeom prst="rect">
            <a:avLst/>
          </a:prstGeom>
        </p:spPr>
        <p:txBody>
          <a:bodyPr/>
          <a:lstStyle>
            <a:lvl1pPr>
              <a:defRPr>
                <a:solidFill>
                  <a:schemeClr val="bg1"/>
                </a:solidFill>
              </a:defRPr>
            </a:lvl1pPr>
          </a:lstStyle>
          <a:p>
            <a:r>
              <a:rPr lang="zh-CN" altLang="en-US" dirty="0" smtClean="0"/>
              <a:t>单击此处编辑课程名</a:t>
            </a:r>
            <a:endParaRPr lang="zh-CN" altLang="en-US" dirty="0"/>
          </a:p>
        </p:txBody>
      </p:sp>
    </p:spTree>
    <p:extLst>
      <p:ext uri="{BB962C8B-B14F-4D97-AF65-F5344CB8AC3E}">
        <p14:creationId xmlns:p14="http://schemas.microsoft.com/office/powerpoint/2010/main" val="2870580958"/>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7" name="标题 6"/>
          <p:cNvSpPr>
            <a:spLocks noGrp="1"/>
          </p:cNvSpPr>
          <p:nvPr>
            <p:ph type="title" hasCustomPrompt="1"/>
          </p:nvPr>
        </p:nvSpPr>
        <p:spPr>
          <a:xfrm>
            <a:off x="1686741" y="2638063"/>
            <a:ext cx="7886700" cy="1325563"/>
          </a:xfrm>
          <a:prstGeom prst="rect">
            <a:avLst/>
          </a:prstGeom>
        </p:spPr>
        <p:txBody>
          <a:bodyPr/>
          <a:lstStyle>
            <a:lvl1pPr>
              <a:defRPr>
                <a:solidFill>
                  <a:schemeClr val="bg1"/>
                </a:solidFill>
              </a:defRPr>
            </a:lvl1pPr>
          </a:lstStyle>
          <a:p>
            <a:r>
              <a:rPr lang="zh-CN" altLang="en-US" dirty="0" smtClean="0"/>
              <a:t>单击此处编辑标题</a:t>
            </a:r>
            <a:endParaRPr lang="zh-CN" altLang="en-US" dirty="0"/>
          </a:p>
        </p:txBody>
      </p:sp>
      <p:pic>
        <p:nvPicPr>
          <p:cNvPr id="2050" name="Picture 2" descr="C:\Users\Administrator\Pictures\图片2.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2941858"/>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3888" y="1084217"/>
            <a:ext cx="8193541" cy="901338"/>
          </a:xfrm>
          <a:prstGeom prst="rect">
            <a:avLst/>
          </a:prstGeom>
        </p:spPr>
        <p:txBody>
          <a:bodyPr anchor="b"/>
          <a:lstStyle>
            <a:lvl1pPr>
              <a:defRPr sz="6000"/>
            </a:lvl1pPr>
          </a:lstStyle>
          <a:p>
            <a:r>
              <a:rPr lang="zh-CN" altLang="en-US" dirty="0" smtClean="0"/>
              <a:t>单击此处编辑标题</a:t>
            </a:r>
            <a:endParaRPr lang="en-US" dirty="0"/>
          </a:p>
        </p:txBody>
      </p:sp>
      <p:sp>
        <p:nvSpPr>
          <p:cNvPr id="3" name="Text Placeholder 2"/>
          <p:cNvSpPr>
            <a:spLocks noGrp="1"/>
          </p:cNvSpPr>
          <p:nvPr>
            <p:ph type="body" idx="1" hasCustomPrompt="1"/>
          </p:nvPr>
        </p:nvSpPr>
        <p:spPr>
          <a:xfrm>
            <a:off x="623888" y="2272938"/>
            <a:ext cx="7886700" cy="3816714"/>
          </a:xfrm>
          <a:prstGeom prst="rect">
            <a:avLst/>
          </a:prstGeo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smtClean="0"/>
              <a:t>单击此处编辑文本</a:t>
            </a:r>
          </a:p>
        </p:txBody>
      </p:sp>
      <p:pic>
        <p:nvPicPr>
          <p:cNvPr id="3074" name="Picture 2" descr="C:\Users\Administrator\Pictures\图片3.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8846486"/>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sp>
        <p:nvSpPr>
          <p:cNvPr id="7" name="标题 6"/>
          <p:cNvSpPr>
            <a:spLocks noGrp="1"/>
          </p:cNvSpPr>
          <p:nvPr>
            <p:ph type="title" hasCustomPrompt="1"/>
          </p:nvPr>
        </p:nvSpPr>
        <p:spPr>
          <a:xfrm>
            <a:off x="1686741" y="2638063"/>
            <a:ext cx="7886700" cy="1325563"/>
          </a:xfrm>
          <a:prstGeom prst="rect">
            <a:avLst/>
          </a:prstGeom>
        </p:spPr>
        <p:txBody>
          <a:bodyPr/>
          <a:lstStyle>
            <a:lvl1pPr>
              <a:defRPr>
                <a:solidFill>
                  <a:schemeClr val="bg1"/>
                </a:solidFill>
              </a:defRPr>
            </a:lvl1pPr>
          </a:lstStyle>
          <a:p>
            <a:r>
              <a:rPr lang="zh-CN" altLang="en-US" dirty="0" smtClean="0"/>
              <a:t>单击此处编辑标题</a:t>
            </a:r>
            <a:endParaRPr lang="zh-CN" altLang="en-US" dirty="0"/>
          </a:p>
        </p:txBody>
      </p:sp>
      <p:pic>
        <p:nvPicPr>
          <p:cNvPr id="4" name="Picture 2" descr="C:\Users\Administrator\Pictures\图片2.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8770050"/>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1_节标题">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hasCustomPrompt="1"/>
          </p:nvPr>
        </p:nvSpPr>
        <p:spPr>
          <a:xfrm>
            <a:off x="623888" y="1084217"/>
            <a:ext cx="8193541" cy="901338"/>
          </a:xfrm>
          <a:prstGeom prst="rect">
            <a:avLst/>
          </a:prstGeom>
        </p:spPr>
        <p:txBody>
          <a:bodyPr anchor="b"/>
          <a:lstStyle>
            <a:lvl1pPr>
              <a:defRPr sz="6000"/>
            </a:lvl1pPr>
          </a:lstStyle>
          <a:p>
            <a:r>
              <a:rPr lang="zh-CN" altLang="en-US" dirty="0" smtClean="0"/>
              <a:t>单击此处编辑标题</a:t>
            </a:r>
            <a:endParaRPr lang="en-US" dirty="0"/>
          </a:p>
        </p:txBody>
      </p:sp>
      <p:sp>
        <p:nvSpPr>
          <p:cNvPr id="3" name="Text Placeholder 2"/>
          <p:cNvSpPr>
            <a:spLocks noGrp="1"/>
          </p:cNvSpPr>
          <p:nvPr>
            <p:ph type="body" idx="1" hasCustomPrompt="1"/>
          </p:nvPr>
        </p:nvSpPr>
        <p:spPr>
          <a:xfrm>
            <a:off x="623888" y="2272938"/>
            <a:ext cx="7886700" cy="3816714"/>
          </a:xfrm>
          <a:prstGeom prst="rect">
            <a:avLst/>
          </a:prstGeo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smtClean="0"/>
              <a:t>单击此处编辑文本</a:t>
            </a:r>
          </a:p>
        </p:txBody>
      </p:sp>
      <p:pic>
        <p:nvPicPr>
          <p:cNvPr id="8194" name="Picture 2" descr="C:\Users\Administrator\Pictures\图片3.jp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9388983"/>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2_节标题">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hasCustomPrompt="1"/>
          </p:nvPr>
        </p:nvSpPr>
        <p:spPr>
          <a:xfrm>
            <a:off x="623888" y="1084217"/>
            <a:ext cx="8193541" cy="901338"/>
          </a:xfrm>
          <a:prstGeom prst="rect">
            <a:avLst/>
          </a:prstGeom>
        </p:spPr>
        <p:txBody>
          <a:bodyPr anchor="b"/>
          <a:lstStyle>
            <a:lvl1pPr>
              <a:defRPr sz="6000"/>
            </a:lvl1pPr>
          </a:lstStyle>
          <a:p>
            <a:r>
              <a:rPr lang="zh-CN" altLang="en-US" dirty="0" smtClean="0"/>
              <a:t>单击此处编辑标题</a:t>
            </a:r>
            <a:endParaRPr lang="en-US" dirty="0"/>
          </a:p>
        </p:txBody>
      </p:sp>
      <p:sp>
        <p:nvSpPr>
          <p:cNvPr id="3" name="Text Placeholder 2"/>
          <p:cNvSpPr>
            <a:spLocks noGrp="1"/>
          </p:cNvSpPr>
          <p:nvPr>
            <p:ph type="body" idx="1" hasCustomPrompt="1"/>
          </p:nvPr>
        </p:nvSpPr>
        <p:spPr>
          <a:xfrm>
            <a:off x="623888" y="2272938"/>
            <a:ext cx="7886700" cy="3816714"/>
          </a:xfrm>
          <a:prstGeom prst="rect">
            <a:avLst/>
          </a:prstGeo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smtClean="0"/>
              <a:t>单击此处编辑文本</a:t>
            </a:r>
          </a:p>
        </p:txBody>
      </p:sp>
      <p:pic>
        <p:nvPicPr>
          <p:cNvPr id="7170" name="Picture 2" descr="C:\Users\Administrator\Pictures\图片3.jp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4838759"/>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节标题">
    <p:spTree>
      <p:nvGrpSpPr>
        <p:cNvPr id="1" name=""/>
        <p:cNvGrpSpPr/>
        <p:nvPr/>
      </p:nvGrpSpPr>
      <p:grpSpPr>
        <a:xfrm>
          <a:off x="0" y="0"/>
          <a:ext cx="0" cy="0"/>
          <a:chOff x="0" y="0"/>
          <a:chExt cx="0" cy="0"/>
        </a:xfrm>
      </p:grpSpPr>
      <p:sp>
        <p:nvSpPr>
          <p:cNvPr id="2" name="Title 1"/>
          <p:cNvSpPr>
            <a:spLocks noGrp="1"/>
          </p:cNvSpPr>
          <p:nvPr>
            <p:ph type="title"/>
          </p:nvPr>
        </p:nvSpPr>
        <p:spPr>
          <a:xfrm>
            <a:off x="1856283" y="1580606"/>
            <a:ext cx="5213259" cy="901338"/>
          </a:xfrm>
          <a:prstGeom prst="rect">
            <a:avLst/>
          </a:prstGeom>
        </p:spPr>
        <p:txBody>
          <a:bodyPr anchor="b"/>
          <a:lstStyle>
            <a:lvl1pPr>
              <a:defRPr sz="6000"/>
            </a:lvl1pPr>
          </a:lstStyle>
          <a:p>
            <a:r>
              <a:rPr lang="zh-CN" altLang="en-US" dirty="0" smtClean="0"/>
              <a:t>单击此处编辑</a:t>
            </a:r>
            <a:endParaRPr lang="en-US" dirty="0"/>
          </a:p>
        </p:txBody>
      </p:sp>
    </p:spTree>
    <p:extLst>
      <p:ext uri="{BB962C8B-B14F-4D97-AF65-F5344CB8AC3E}">
        <p14:creationId xmlns:p14="http://schemas.microsoft.com/office/powerpoint/2010/main" val="1917651410"/>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6_节标题">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hasCustomPrompt="1"/>
          </p:nvPr>
        </p:nvSpPr>
        <p:spPr>
          <a:xfrm>
            <a:off x="623888" y="1084217"/>
            <a:ext cx="8193541" cy="901338"/>
          </a:xfrm>
          <a:prstGeom prst="rect">
            <a:avLst/>
          </a:prstGeom>
        </p:spPr>
        <p:txBody>
          <a:bodyPr anchor="b"/>
          <a:lstStyle>
            <a:lvl1pPr>
              <a:defRPr sz="6000"/>
            </a:lvl1pPr>
          </a:lstStyle>
          <a:p>
            <a:r>
              <a:rPr lang="zh-CN" altLang="en-US" dirty="0" smtClean="0"/>
              <a:t>单击此处编辑标题</a:t>
            </a:r>
            <a:endParaRPr lang="en-US" dirty="0"/>
          </a:p>
        </p:txBody>
      </p:sp>
      <p:sp>
        <p:nvSpPr>
          <p:cNvPr id="3" name="Text Placeholder 2"/>
          <p:cNvSpPr>
            <a:spLocks noGrp="1"/>
          </p:cNvSpPr>
          <p:nvPr>
            <p:ph type="body" idx="1" hasCustomPrompt="1"/>
          </p:nvPr>
        </p:nvSpPr>
        <p:spPr>
          <a:xfrm>
            <a:off x="623888" y="2272938"/>
            <a:ext cx="7886700" cy="3816714"/>
          </a:xfrm>
          <a:prstGeom prst="rect">
            <a:avLst/>
          </a:prstGeo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smtClean="0"/>
              <a:t>单击此处编辑文本</a:t>
            </a:r>
          </a:p>
        </p:txBody>
      </p:sp>
      <p:pic>
        <p:nvPicPr>
          <p:cNvPr id="8194" name="Picture 2" descr="C:\Users\Administrator\Pictures\图片3.jp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2948847"/>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3" name="Picture 2" descr="C:\Users\Administrator\Pictures\图片3.jpg"/>
          <p:cNvPicPr>
            <a:picLocks noChangeAspect="1" noChangeArrowheads="1"/>
          </p:cNvPicPr>
          <p:nvPr userDrawn="1"/>
        </p:nvPicPr>
        <p:blipFill>
          <a:blip r:embed="rId18">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2417906"/>
      </p:ext>
    </p:extLst>
  </p:cSld>
  <p:clrMap bg1="lt1" tx1="dk1" bg2="lt2" tx2="dk2" accent1="accent1" accent2="accent2" accent3="accent3" accent4="accent4" accent5="accent5" accent6="accent6" hlink="hlink" folHlink="folHlink"/>
  <p:sldLayoutIdLst>
    <p:sldLayoutId id="2147483761" r:id="rId1"/>
    <p:sldLayoutId id="2147483672" r:id="rId2"/>
    <p:sldLayoutId id="2147483673" r:id="rId3"/>
    <p:sldLayoutId id="2147483674" r:id="rId4"/>
    <p:sldLayoutId id="2147483675" r:id="rId5"/>
    <p:sldLayoutId id="2147483676" r:id="rId6"/>
    <p:sldLayoutId id="2147483677" r:id="rId7"/>
    <p:sldLayoutId id="2147483678" r:id="rId8"/>
    <p:sldLayoutId id="2147483760" r:id="rId9"/>
    <p:sldLayoutId id="2147483759" r:id="rId10"/>
    <p:sldLayoutId id="2147483679" r:id="rId11"/>
    <p:sldLayoutId id="2147483680" r:id="rId12"/>
    <p:sldLayoutId id="2147483758" r:id="rId13"/>
    <p:sldLayoutId id="2147483661" r:id="rId14"/>
    <p:sldLayoutId id="2147483664" r:id="rId15"/>
    <p:sldLayoutId id="2147483667" r:id="rId16"/>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xml"/><Relationship Id="rId4" Type="http://schemas.openxmlformats.org/officeDocument/2006/relationships/hyperlink" Target="&#35270;&#39057;/The%20Aura%20--%20First%20Protoype%20with%20Mechanical%20Trackers.mp4" TargetMode="External"/></Relationships>
</file>

<file path=ppt/slides/_rels/slide18.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jpg"/><Relationship Id="rId1" Type="http://schemas.openxmlformats.org/officeDocument/2006/relationships/slideLayout" Target="../slideLayouts/slideLayout4.xml"/><Relationship Id="rId4" Type="http://schemas.openxmlformats.org/officeDocument/2006/relationships/image" Target="../media/image24.jpg"/></Relationships>
</file>

<file path=ppt/slides/_rels/slide21.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5.jpg"/><Relationship Id="rId1" Type="http://schemas.openxmlformats.org/officeDocument/2006/relationships/slideLayout" Target="../slideLayouts/slideLayout4.xml"/><Relationship Id="rId5" Type="http://schemas.openxmlformats.org/officeDocument/2006/relationships/image" Target="../media/image28.jpg"/><Relationship Id="rId4" Type="http://schemas.openxmlformats.org/officeDocument/2006/relationships/image" Target="../media/image27.jpg"/></Relationships>
</file>

<file path=ppt/slides/_rels/slide22.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30.jp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36.jpg"/></Relationships>
</file>

<file path=ppt/slides/_rels/slide28.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4.xml"/><Relationship Id="rId4" Type="http://schemas.openxmlformats.org/officeDocument/2006/relationships/image" Target="../media/image42.png"/></Relationships>
</file>

<file path=ppt/slides/_rels/slide3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4.xml"/><Relationship Id="rId5" Type="http://schemas.openxmlformats.org/officeDocument/2006/relationships/image" Target="../media/image6.png"/><Relationship Id="rId4" Type="http://schemas.openxmlformats.org/officeDocument/2006/relationships/image" Target="../media/image5.jpeg"/></Relationships>
</file>

<file path=ppt/slides/_rels/slide4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4.xml"/><Relationship Id="rId4" Type="http://schemas.openxmlformats.org/officeDocument/2006/relationships/image" Target="../media/image4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jpeg"/><Relationship Id="rId1" Type="http://schemas.openxmlformats.org/officeDocument/2006/relationships/slideLayout" Target="../slideLayouts/slideLayout4.xml"/><Relationship Id="rId5" Type="http://schemas.openxmlformats.org/officeDocument/2006/relationships/image" Target="../media/image52.png"/><Relationship Id="rId4" Type="http://schemas.openxmlformats.org/officeDocument/2006/relationships/image" Target="../media/image5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54.jpe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hyperlink" Target="&#35270;&#39057;/&#36229;&#37239;&#34394;&#25311;&#29616;&#23454;&#25163;&#22871;&#65306;&#21487;&#36890;&#36807;&#25163;&#21183;&#25511;&#21046;&#34394;&#25311;&#29289;&#20307;_201491204149.wmv" TargetMode="External"/><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image" Target="../media/image59.png"/><Relationship Id="rId2" Type="http://schemas.openxmlformats.org/officeDocument/2006/relationships/video" Target="../media/media1.wmv"/><Relationship Id="rId1" Type="http://schemas.microsoft.com/office/2007/relationships/media" Target="../media/media1.wmv"/><Relationship Id="rId6" Type="http://schemas.openxmlformats.org/officeDocument/2006/relationships/image" Target="../media/image58.jpeg"/><Relationship Id="rId5" Type="http://schemas.openxmlformats.org/officeDocument/2006/relationships/hyperlink" Target="5DT&#25968;&#25454;&#25163;&#22871;2.f4v" TargetMode="External"/><Relationship Id="rId4" Type="http://schemas.openxmlformats.org/officeDocument/2006/relationships/hyperlink" Target="&#35270;&#39057;/5DT&#25968;&#25454;&#25163;&#22871;2.wmv" TargetMode="External"/></Relationships>
</file>

<file path=ppt/slides/_rels/slide52.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image" Target="../media/image60.pn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3" Type="http://schemas.openxmlformats.org/officeDocument/2006/relationships/hyperlink" Target="&#35270;&#39057;/3D%20connexion%20SpaceNavigator%20&#19977;&#32500;&#40736;&#26631;%20&#25913;&#21464;&#20351;&#29992;&#20064;&#24815;%20_&#39640;&#28165;.wmv" TargetMode="External"/><Relationship Id="rId2" Type="http://schemas.openxmlformats.org/officeDocument/2006/relationships/image" Target="../media/image65.png"/><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3" Type="http://schemas.openxmlformats.org/officeDocument/2006/relationships/hyperlink" Target="&#35270;&#39057;/&#38463;&#20961;&#36798;&#65306;&#24149;&#21518;&#33457;&#32110;%20&#31532;&#19968;&#38598;(&#20013;&#25991;&#23383;&#24149;&#29256;)_&#26631;&#28165;.mp4" TargetMode="External"/><Relationship Id="rId2" Type="http://schemas.openxmlformats.org/officeDocument/2006/relationships/image" Target="../media/image66.jpeg"/><Relationship Id="rId1" Type="http://schemas.openxmlformats.org/officeDocument/2006/relationships/slideLayout" Target="../slideLayouts/slideLayout4.xml"/><Relationship Id="rId4" Type="http://schemas.openxmlformats.org/officeDocument/2006/relationships/hyperlink" Target="&#35270;&#39057;/&#38463;&#20961;&#36798;&#65306;&#24149;&#21518;&#33457;&#32110;%20&#31532;&#20108;&#38598;(&#20013;&#25991;&#23383;&#24149;&#29256;)_&#39640;&#28165;.mp4" TargetMode="Externa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4"/>
          <p:cNvSpPr>
            <a:spLocks noGrp="1" noChangeArrowheads="1"/>
          </p:cNvSpPr>
          <p:nvPr>
            <p:ph type="title"/>
          </p:nvPr>
        </p:nvSpPr>
        <p:spPr>
          <a:xfrm>
            <a:off x="0" y="2181803"/>
            <a:ext cx="9391425" cy="1470025"/>
          </a:xfrm>
        </p:spPr>
        <p:txBody>
          <a:bodyPr>
            <a:normAutofit fontScale="90000"/>
          </a:bodyPr>
          <a:lstStyle/>
          <a:p>
            <a:pPr algn="ctr">
              <a:defRPr/>
            </a:pPr>
            <a:r>
              <a:rPr lang="zh-CN" altLang="en-US" sz="5400" dirty="0" smtClean="0">
                <a:solidFill>
                  <a:schemeClr val="tx1"/>
                </a:solidFill>
              </a:rPr>
              <a:t>人机交互与虚拟现实</a:t>
            </a:r>
            <a:r>
              <a:rPr lang="zh-CN" altLang="zh-CN" sz="5400" dirty="0">
                <a:solidFill>
                  <a:schemeClr val="tx1"/>
                </a:solidFill>
              </a:rPr>
              <a:t/>
            </a:r>
            <a:br>
              <a:rPr lang="zh-CN" altLang="zh-CN" sz="5400" dirty="0">
                <a:solidFill>
                  <a:schemeClr val="tx1"/>
                </a:solidFill>
              </a:rPr>
            </a:br>
            <a:r>
              <a:rPr lang="en-US" altLang="zh-CN" sz="5400" i="0" dirty="0" smtClean="0">
                <a:solidFill>
                  <a:schemeClr val="tx1"/>
                </a:solidFill>
                <a:effectLst>
                  <a:outerShdw blurRad="38100" dist="38100" dir="2700000" algn="tl">
                    <a:srgbClr val="000000">
                      <a:alpha val="43137"/>
                    </a:srgbClr>
                  </a:outerShdw>
                </a:effectLst>
              </a:rPr>
              <a:t/>
            </a:r>
            <a:br>
              <a:rPr lang="en-US" altLang="zh-CN" sz="5400" i="0" dirty="0" smtClean="0">
                <a:solidFill>
                  <a:schemeClr val="tx1"/>
                </a:solidFill>
                <a:effectLst>
                  <a:outerShdw blurRad="38100" dist="38100" dir="2700000" algn="tl">
                    <a:srgbClr val="000000">
                      <a:alpha val="43137"/>
                    </a:srgbClr>
                  </a:outerShdw>
                </a:effectLst>
              </a:rPr>
            </a:br>
            <a:endParaRPr lang="zh-CN" altLang="en-US" sz="5400" i="0" dirty="0" smtClean="0">
              <a:solidFill>
                <a:schemeClr val="tx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840982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标题 1"/>
          <p:cNvSpPr>
            <a:spLocks noGrp="1"/>
          </p:cNvSpPr>
          <p:nvPr>
            <p:ph type="title"/>
          </p:nvPr>
        </p:nvSpPr>
        <p:spPr>
          <a:xfrm>
            <a:off x="782127" y="643146"/>
            <a:ext cx="4728549" cy="443376"/>
          </a:xfrm>
        </p:spPr>
        <p:txBody>
          <a:bodyPr>
            <a:normAutofit fontScale="90000"/>
          </a:bodyPr>
          <a:lstStyle/>
          <a:p>
            <a:r>
              <a:rPr lang="en-US" altLang="zh-CN" sz="3200" b="1" dirty="0">
                <a:solidFill>
                  <a:srgbClr val="0070C0"/>
                </a:solidFill>
              </a:rPr>
              <a:t>2.1</a:t>
            </a:r>
            <a:r>
              <a:rPr lang="zh-CN" altLang="en-US" sz="3200" b="1" dirty="0">
                <a:solidFill>
                  <a:srgbClr val="0070C0"/>
                </a:solidFill>
              </a:rPr>
              <a:t>三维位置跟踪</a:t>
            </a:r>
            <a:r>
              <a:rPr lang="zh-CN" altLang="en-US" sz="3200" b="1" dirty="0" smtClean="0">
                <a:solidFill>
                  <a:srgbClr val="0070C0"/>
                </a:solidFill>
              </a:rPr>
              <a:t>器</a:t>
            </a:r>
            <a:endParaRPr lang="zh-CN" altLang="en-US" sz="3200" dirty="0">
              <a:solidFill>
                <a:srgbClr val="0070C0"/>
              </a:solidFill>
            </a:endParaRPr>
          </a:p>
        </p:txBody>
      </p:sp>
      <p:sp>
        <p:nvSpPr>
          <p:cNvPr id="6146" name="Rectangle 3"/>
          <p:cNvSpPr>
            <a:spLocks noGrp="1" noChangeArrowheads="1"/>
          </p:cNvSpPr>
          <p:nvPr>
            <p:ph type="body" idx="1"/>
          </p:nvPr>
        </p:nvSpPr>
        <p:spPr>
          <a:xfrm>
            <a:off x="735151" y="1121363"/>
            <a:ext cx="7886700" cy="1880034"/>
          </a:xfrm>
        </p:spPr>
        <p:txBody>
          <a:bodyPr>
            <a:normAutofit fontScale="77500" lnSpcReduction="20000"/>
          </a:bodyPr>
          <a:lstStyle/>
          <a:p>
            <a:pPr>
              <a:lnSpc>
                <a:spcPct val="120000"/>
              </a:lnSpc>
            </a:pPr>
            <a:r>
              <a:rPr lang="zh-CN" altLang="en-US" sz="2800" dirty="0" smtClean="0">
                <a:solidFill>
                  <a:srgbClr val="0070C0"/>
                </a:solidFill>
              </a:rPr>
              <a:t>二维</a:t>
            </a:r>
            <a:r>
              <a:rPr lang="zh-CN" altLang="en-US" sz="2800" dirty="0">
                <a:solidFill>
                  <a:srgbClr val="0070C0"/>
                </a:solidFill>
              </a:rPr>
              <a:t>空间</a:t>
            </a:r>
            <a:endParaRPr lang="en-US" altLang="zh-CN" sz="2800" dirty="0" smtClean="0">
              <a:solidFill>
                <a:srgbClr val="0070C0"/>
              </a:solidFill>
            </a:endParaRPr>
          </a:p>
          <a:p>
            <a:pPr>
              <a:lnSpc>
                <a:spcPct val="120000"/>
              </a:lnSpc>
            </a:pPr>
            <a:r>
              <a:rPr lang="zh-CN" altLang="en-US" sz="2800" dirty="0"/>
              <a:t>我们拥有了一条线，也就是拥有了一维空间。如何升级到二维呢？很简单，再画一条线，穿过原先的这条线</a:t>
            </a:r>
            <a:r>
              <a:rPr lang="zh-CN" altLang="en-US" sz="2800" dirty="0" smtClean="0"/>
              <a:t>，那么</a:t>
            </a:r>
            <a:r>
              <a:rPr lang="zh-CN" altLang="en-US" sz="2800" dirty="0"/>
              <a:t>就有了二维空间，</a:t>
            </a:r>
            <a:r>
              <a:rPr lang="zh-CN" altLang="en-US" sz="2800" dirty="0">
                <a:solidFill>
                  <a:srgbClr val="FF0000"/>
                </a:solidFill>
              </a:rPr>
              <a:t>二维空间里的物体有宽度和长度，但是没有深度</a:t>
            </a:r>
            <a:r>
              <a:rPr lang="zh-CN" altLang="en-US" sz="2800" dirty="0" smtClean="0"/>
              <a:t>。</a:t>
            </a:r>
            <a:endParaRPr lang="zh-CN" altLang="en-US" sz="2800"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3408" y="4156841"/>
            <a:ext cx="3724275" cy="1981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25624" y="3947291"/>
            <a:ext cx="3190875" cy="2400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7308979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标题 1"/>
          <p:cNvSpPr>
            <a:spLocks noGrp="1"/>
          </p:cNvSpPr>
          <p:nvPr>
            <p:ph type="title"/>
          </p:nvPr>
        </p:nvSpPr>
        <p:spPr>
          <a:xfrm>
            <a:off x="782127" y="643146"/>
            <a:ext cx="4728549" cy="443376"/>
          </a:xfrm>
        </p:spPr>
        <p:txBody>
          <a:bodyPr>
            <a:normAutofit fontScale="90000"/>
          </a:bodyPr>
          <a:lstStyle/>
          <a:p>
            <a:r>
              <a:rPr lang="en-US" altLang="zh-CN" sz="3200" b="1" dirty="0">
                <a:solidFill>
                  <a:srgbClr val="0070C0"/>
                </a:solidFill>
              </a:rPr>
              <a:t>2.1</a:t>
            </a:r>
            <a:r>
              <a:rPr lang="zh-CN" altLang="en-US" sz="3200" b="1" dirty="0">
                <a:solidFill>
                  <a:srgbClr val="0070C0"/>
                </a:solidFill>
              </a:rPr>
              <a:t>三维位置跟踪</a:t>
            </a:r>
            <a:r>
              <a:rPr lang="zh-CN" altLang="en-US" sz="3200" b="1" dirty="0" smtClean="0">
                <a:solidFill>
                  <a:srgbClr val="0070C0"/>
                </a:solidFill>
              </a:rPr>
              <a:t>器</a:t>
            </a:r>
            <a:endParaRPr lang="zh-CN" altLang="en-US" sz="3200" dirty="0">
              <a:solidFill>
                <a:srgbClr val="0070C0"/>
              </a:solidFill>
            </a:endParaRPr>
          </a:p>
        </p:txBody>
      </p:sp>
      <p:sp>
        <p:nvSpPr>
          <p:cNvPr id="6146" name="Rectangle 3"/>
          <p:cNvSpPr>
            <a:spLocks noGrp="1" noChangeArrowheads="1"/>
          </p:cNvSpPr>
          <p:nvPr>
            <p:ph type="body" idx="1"/>
          </p:nvPr>
        </p:nvSpPr>
        <p:spPr>
          <a:xfrm>
            <a:off x="735151" y="1121363"/>
            <a:ext cx="7886700" cy="1880034"/>
          </a:xfrm>
        </p:spPr>
        <p:txBody>
          <a:bodyPr/>
          <a:lstStyle/>
          <a:p>
            <a:pPr>
              <a:lnSpc>
                <a:spcPct val="120000"/>
              </a:lnSpc>
            </a:pPr>
            <a:r>
              <a:rPr lang="zh-CN" altLang="en-US" sz="2800" dirty="0" smtClean="0">
                <a:solidFill>
                  <a:srgbClr val="0070C0"/>
                </a:solidFill>
              </a:rPr>
              <a:t>三维空间</a:t>
            </a:r>
            <a:endParaRPr lang="en-US" altLang="zh-CN" sz="2800" dirty="0" smtClean="0">
              <a:solidFill>
                <a:srgbClr val="0070C0"/>
              </a:solidFill>
            </a:endParaRPr>
          </a:p>
          <a:p>
            <a:pPr>
              <a:lnSpc>
                <a:spcPct val="120000"/>
              </a:lnSpc>
            </a:pPr>
            <a:r>
              <a:rPr lang="zh-CN" altLang="en-US" sz="2800" dirty="0"/>
              <a:t>三维空间有长度、宽度与高度。</a:t>
            </a: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15927" y="2652549"/>
            <a:ext cx="3533775" cy="297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5192949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773237" y="610873"/>
            <a:ext cx="4788468" cy="443376"/>
          </a:xfrm>
        </p:spPr>
        <p:txBody>
          <a:bodyPr>
            <a:normAutofit fontScale="90000"/>
          </a:bodyPr>
          <a:lstStyle/>
          <a:p>
            <a:r>
              <a:rPr lang="en-US" altLang="zh-CN" sz="3200" b="1" dirty="0">
                <a:solidFill>
                  <a:srgbClr val="0070C0"/>
                </a:solidFill>
              </a:rPr>
              <a:t>2.1</a:t>
            </a:r>
            <a:r>
              <a:rPr lang="zh-CN" altLang="en-US" sz="3200" b="1" dirty="0">
                <a:solidFill>
                  <a:srgbClr val="0070C0"/>
                </a:solidFill>
              </a:rPr>
              <a:t>三维位置跟踪</a:t>
            </a:r>
            <a:r>
              <a:rPr lang="zh-CN" altLang="en-US" sz="3200" b="1" dirty="0" smtClean="0">
                <a:solidFill>
                  <a:srgbClr val="0070C0"/>
                </a:solidFill>
              </a:rPr>
              <a:t>器</a:t>
            </a:r>
            <a:endParaRPr lang="zh-CN" altLang="en-US" sz="3200" dirty="0">
              <a:solidFill>
                <a:srgbClr val="0070C0"/>
              </a:solidFill>
            </a:endParaRPr>
          </a:p>
        </p:txBody>
      </p:sp>
      <p:sp>
        <p:nvSpPr>
          <p:cNvPr id="6146" name="Rectangle 3"/>
          <p:cNvSpPr>
            <a:spLocks noGrp="1" noChangeArrowheads="1"/>
          </p:cNvSpPr>
          <p:nvPr>
            <p:ph type="body" idx="1"/>
          </p:nvPr>
        </p:nvSpPr>
        <p:spPr>
          <a:xfrm>
            <a:off x="729320" y="1039374"/>
            <a:ext cx="8243992" cy="1531704"/>
          </a:xfrm>
        </p:spPr>
        <p:txBody>
          <a:bodyPr/>
          <a:lstStyle/>
          <a:p>
            <a:pPr>
              <a:lnSpc>
                <a:spcPct val="120000"/>
              </a:lnSpc>
            </a:pPr>
            <a:r>
              <a:rPr lang="en-US" altLang="zh-CN" dirty="0">
                <a:solidFill>
                  <a:srgbClr val="0070C0"/>
                </a:solidFill>
              </a:rPr>
              <a:t>2</a:t>
            </a:r>
            <a:r>
              <a:rPr lang="zh-CN" altLang="en-US" dirty="0">
                <a:solidFill>
                  <a:srgbClr val="0070C0"/>
                </a:solidFill>
              </a:rPr>
              <a:t>．六</a:t>
            </a:r>
            <a:r>
              <a:rPr lang="zh-CN" altLang="en-US" dirty="0" smtClean="0">
                <a:solidFill>
                  <a:srgbClr val="0070C0"/>
                </a:solidFill>
              </a:rPr>
              <a:t>自由度</a:t>
            </a:r>
            <a:endParaRPr lang="en-US" altLang="zh-CN" dirty="0" smtClean="0">
              <a:solidFill>
                <a:srgbClr val="0070C0"/>
              </a:solidFill>
            </a:endParaRPr>
          </a:p>
          <a:p>
            <a:pPr>
              <a:lnSpc>
                <a:spcPct val="120000"/>
              </a:lnSpc>
            </a:pPr>
            <a:r>
              <a:rPr lang="zh-CN" altLang="en-US" dirty="0"/>
              <a:t>物体在三维空间运动时，其具有</a:t>
            </a:r>
            <a:r>
              <a:rPr lang="en-US" altLang="zh-CN" dirty="0"/>
              <a:t>6</a:t>
            </a:r>
            <a:r>
              <a:rPr lang="zh-CN" altLang="en-US" dirty="0"/>
              <a:t>个自由度，三个用于平移运动，三个用于旋转运动</a:t>
            </a:r>
            <a:r>
              <a:rPr lang="zh-CN" altLang="en-US" dirty="0" smtClean="0"/>
              <a:t>。</a:t>
            </a:r>
            <a:endParaRPr lang="en-US" altLang="zh-CN" dirty="0" smtClean="0"/>
          </a:p>
          <a:p>
            <a:pPr>
              <a:lnSpc>
                <a:spcPct val="120000"/>
              </a:lnSpc>
            </a:pPr>
            <a:endParaRPr lang="zh-CN" altLang="en-US" dirty="0"/>
          </a:p>
        </p:txBody>
      </p:sp>
      <p:pic>
        <p:nvPicPr>
          <p:cNvPr id="21505" name="Picture 1" descr="C:\Users\Administrator\AppData\Roaming\Tencent\Users\14333679\QQ\WinTemp\RichOle\C5D]GNQV2C7N(1UODDWA91F.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03875" y="3063614"/>
            <a:ext cx="3141685" cy="2351324"/>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3"/>
          <p:cNvSpPr txBox="1">
            <a:spLocks noChangeArrowheads="1"/>
          </p:cNvSpPr>
          <p:nvPr/>
        </p:nvSpPr>
        <p:spPr>
          <a:xfrm>
            <a:off x="786078" y="2754797"/>
            <a:ext cx="4593922" cy="2842342"/>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457200" indent="-457200">
              <a:buFont typeface="Wingdings" pitchFamily="2" charset="2"/>
              <a:buChar char="Ø"/>
              <a:defRPr/>
            </a:pPr>
            <a:r>
              <a:rPr lang="zh-CN" altLang="en-US" dirty="0" smtClean="0">
                <a:solidFill>
                  <a:srgbClr val="FF0000"/>
                </a:solidFill>
                <a:latin typeface="宋体" pitchFamily="2" charset="-122"/>
                <a:ea typeface="宋体" pitchFamily="2" charset="-122"/>
              </a:rPr>
              <a:t>三个平移自由度</a:t>
            </a:r>
            <a:r>
              <a:rPr lang="en-US" altLang="zh-CN" dirty="0" smtClean="0">
                <a:latin typeface="宋体" pitchFamily="2" charset="-122"/>
                <a:ea typeface="宋体" pitchFamily="2" charset="-122"/>
              </a:rPr>
              <a:t>:</a:t>
            </a:r>
          </a:p>
          <a:p>
            <a:pPr>
              <a:defRPr/>
            </a:pPr>
            <a:r>
              <a:rPr lang="zh-CN" altLang="en-US" sz="2000" dirty="0" smtClean="0">
                <a:solidFill>
                  <a:srgbClr val="FF0000"/>
                </a:solidFill>
                <a:latin typeface="宋体" pitchFamily="2" charset="-122"/>
                <a:ea typeface="宋体" pitchFamily="2" charset="-122"/>
              </a:rPr>
              <a:t>用于描述三维对象的</a:t>
            </a:r>
            <a:r>
              <a:rPr lang="en-US" altLang="zh-CN" sz="2000" dirty="0" smtClean="0">
                <a:solidFill>
                  <a:srgbClr val="FF0000"/>
                </a:solidFill>
                <a:latin typeface="宋体" pitchFamily="2" charset="-122"/>
                <a:ea typeface="宋体" pitchFamily="2" charset="-122"/>
              </a:rPr>
              <a:t>X</a:t>
            </a:r>
            <a:r>
              <a:rPr lang="zh-CN" altLang="en-US" sz="2000" dirty="0" smtClean="0">
                <a:solidFill>
                  <a:srgbClr val="FF0000"/>
                </a:solidFill>
                <a:latin typeface="宋体" pitchFamily="2" charset="-122"/>
                <a:ea typeface="宋体" pitchFamily="2" charset="-122"/>
              </a:rPr>
              <a:t>、</a:t>
            </a:r>
            <a:r>
              <a:rPr lang="en-US" altLang="zh-CN" sz="2000" dirty="0" smtClean="0">
                <a:solidFill>
                  <a:srgbClr val="FF0000"/>
                </a:solidFill>
                <a:latin typeface="宋体" pitchFamily="2" charset="-122"/>
                <a:ea typeface="宋体" pitchFamily="2" charset="-122"/>
              </a:rPr>
              <a:t>Y</a:t>
            </a:r>
            <a:r>
              <a:rPr lang="zh-CN" altLang="en-US" sz="2000" dirty="0" smtClean="0">
                <a:solidFill>
                  <a:srgbClr val="FF0000"/>
                </a:solidFill>
                <a:latin typeface="宋体" pitchFamily="2" charset="-122"/>
                <a:ea typeface="宋体" pitchFamily="2" charset="-122"/>
              </a:rPr>
              <a:t>、</a:t>
            </a:r>
            <a:r>
              <a:rPr lang="en-US" altLang="zh-CN" sz="2000" dirty="0" smtClean="0">
                <a:solidFill>
                  <a:srgbClr val="FF0000"/>
                </a:solidFill>
                <a:latin typeface="宋体" pitchFamily="2" charset="-122"/>
                <a:ea typeface="宋体" pitchFamily="2" charset="-122"/>
              </a:rPr>
              <a:t>Z</a:t>
            </a:r>
            <a:r>
              <a:rPr lang="zh-CN" altLang="en-US" sz="2000" dirty="0" smtClean="0">
                <a:solidFill>
                  <a:srgbClr val="FF0000"/>
                </a:solidFill>
                <a:latin typeface="宋体" pitchFamily="2" charset="-122"/>
                <a:ea typeface="宋体" pitchFamily="2" charset="-122"/>
              </a:rPr>
              <a:t>坐标值，</a:t>
            </a:r>
            <a:endParaRPr lang="en-US" altLang="zh-CN" sz="2000" dirty="0" smtClean="0">
              <a:solidFill>
                <a:srgbClr val="FF0000"/>
              </a:solidFill>
              <a:latin typeface="宋体" pitchFamily="2" charset="-122"/>
              <a:ea typeface="宋体" pitchFamily="2" charset="-122"/>
            </a:endParaRPr>
          </a:p>
          <a:p>
            <a:pPr marL="457200" indent="-457200">
              <a:buFont typeface="Wingdings" pitchFamily="2" charset="2"/>
              <a:buChar char="Ø"/>
              <a:defRPr/>
            </a:pPr>
            <a:r>
              <a:rPr lang="zh-CN" altLang="en-US" dirty="0" smtClean="0">
                <a:solidFill>
                  <a:srgbClr val="FF0000"/>
                </a:solidFill>
                <a:latin typeface="宋体" pitchFamily="2" charset="-122"/>
                <a:ea typeface="宋体" pitchFamily="2" charset="-122"/>
              </a:rPr>
              <a:t>三个旋转自由度</a:t>
            </a:r>
            <a:r>
              <a:rPr lang="en-US" altLang="zh-CN" dirty="0" smtClean="0">
                <a:latin typeface="宋体" pitchFamily="2" charset="-122"/>
                <a:ea typeface="宋体" pitchFamily="2" charset="-122"/>
              </a:rPr>
              <a:t>:</a:t>
            </a:r>
          </a:p>
          <a:p>
            <a:pPr>
              <a:defRPr/>
            </a:pPr>
            <a:r>
              <a:rPr lang="zh-CN" altLang="en-US" sz="2000" dirty="0" smtClean="0">
                <a:solidFill>
                  <a:srgbClr val="FF0000"/>
                </a:solidFill>
                <a:latin typeface="宋体" pitchFamily="2" charset="-122"/>
                <a:ea typeface="宋体" pitchFamily="2" charset="-122"/>
              </a:rPr>
              <a:t>俯仰角（</a:t>
            </a:r>
            <a:r>
              <a:rPr lang="en-US" altLang="zh-CN" sz="2000" dirty="0" smtClean="0">
                <a:solidFill>
                  <a:srgbClr val="FF0000"/>
                </a:solidFill>
                <a:latin typeface="宋体" pitchFamily="2" charset="-122"/>
                <a:ea typeface="宋体" pitchFamily="2" charset="-122"/>
              </a:rPr>
              <a:t>Pitch</a:t>
            </a:r>
            <a:r>
              <a:rPr lang="zh-CN" altLang="en-US" sz="2000" dirty="0" smtClean="0">
                <a:solidFill>
                  <a:srgbClr val="FF0000"/>
                </a:solidFill>
                <a:latin typeface="宋体" pitchFamily="2" charset="-122"/>
                <a:ea typeface="宋体" pitchFamily="2" charset="-122"/>
              </a:rPr>
              <a:t>）</a:t>
            </a:r>
            <a:endParaRPr lang="en-US" altLang="zh-CN" sz="2000" dirty="0" smtClean="0">
              <a:solidFill>
                <a:srgbClr val="FF0000"/>
              </a:solidFill>
              <a:latin typeface="宋体" pitchFamily="2" charset="-122"/>
              <a:ea typeface="宋体" pitchFamily="2" charset="-122"/>
            </a:endParaRPr>
          </a:p>
          <a:p>
            <a:pPr>
              <a:defRPr/>
            </a:pPr>
            <a:r>
              <a:rPr lang="zh-CN" altLang="en-US" sz="2000" dirty="0" smtClean="0">
                <a:solidFill>
                  <a:srgbClr val="FF0000"/>
                </a:solidFill>
                <a:latin typeface="宋体" pitchFamily="2" charset="-122"/>
                <a:ea typeface="宋体" pitchFamily="2" charset="-122"/>
              </a:rPr>
              <a:t>横滚角（</a:t>
            </a:r>
            <a:r>
              <a:rPr lang="en-US" altLang="zh-CN" sz="2000" dirty="0" smtClean="0">
                <a:solidFill>
                  <a:srgbClr val="FF0000"/>
                </a:solidFill>
                <a:latin typeface="宋体" pitchFamily="2" charset="-122"/>
                <a:ea typeface="宋体" pitchFamily="2" charset="-122"/>
              </a:rPr>
              <a:t>Roll</a:t>
            </a:r>
            <a:r>
              <a:rPr lang="zh-CN" altLang="en-US" sz="2000" dirty="0" smtClean="0">
                <a:solidFill>
                  <a:srgbClr val="FF0000"/>
                </a:solidFill>
                <a:latin typeface="宋体" pitchFamily="2" charset="-122"/>
                <a:ea typeface="宋体" pitchFamily="2" charset="-122"/>
              </a:rPr>
              <a:t>）</a:t>
            </a:r>
            <a:endParaRPr lang="en-US" altLang="zh-CN" sz="2000" dirty="0" smtClean="0">
              <a:solidFill>
                <a:srgbClr val="FF0000"/>
              </a:solidFill>
              <a:latin typeface="宋体" pitchFamily="2" charset="-122"/>
              <a:ea typeface="宋体" pitchFamily="2" charset="-122"/>
            </a:endParaRPr>
          </a:p>
          <a:p>
            <a:pPr>
              <a:defRPr/>
            </a:pPr>
            <a:r>
              <a:rPr lang="zh-CN" altLang="en-US" sz="2000" dirty="0" smtClean="0">
                <a:solidFill>
                  <a:srgbClr val="FF0000"/>
                </a:solidFill>
                <a:latin typeface="宋体" pitchFamily="2" charset="-122"/>
                <a:ea typeface="宋体" pitchFamily="2" charset="-122"/>
              </a:rPr>
              <a:t>航向角（</a:t>
            </a:r>
            <a:r>
              <a:rPr lang="en-US" altLang="zh-CN" sz="2000" dirty="0" smtClean="0">
                <a:solidFill>
                  <a:srgbClr val="FF0000"/>
                </a:solidFill>
                <a:latin typeface="宋体" pitchFamily="2" charset="-122"/>
                <a:ea typeface="宋体" pitchFamily="2" charset="-122"/>
              </a:rPr>
              <a:t>Yaw</a:t>
            </a:r>
            <a:r>
              <a:rPr lang="zh-CN" altLang="en-US" dirty="0" smtClean="0">
                <a:solidFill>
                  <a:srgbClr val="FF0000"/>
                </a:solidFill>
                <a:latin typeface="宋体" pitchFamily="2" charset="-122"/>
                <a:ea typeface="宋体" pitchFamily="2" charset="-122"/>
              </a:rPr>
              <a:t>）</a:t>
            </a:r>
            <a:endParaRPr lang="en-US" altLang="zh-CN" dirty="0" smtClean="0">
              <a:solidFill>
                <a:srgbClr val="FF0000"/>
              </a:solidFill>
            </a:endParaRPr>
          </a:p>
          <a:p>
            <a:pPr>
              <a:lnSpc>
                <a:spcPct val="120000"/>
              </a:lnSpc>
            </a:pPr>
            <a:endParaRPr lang="zh-CN" altLang="en-US" dirty="0"/>
          </a:p>
        </p:txBody>
      </p:sp>
      <p:sp>
        <p:nvSpPr>
          <p:cNvPr id="6" name="Rectangle 3"/>
          <p:cNvSpPr txBox="1">
            <a:spLocks noChangeArrowheads="1"/>
          </p:cNvSpPr>
          <p:nvPr/>
        </p:nvSpPr>
        <p:spPr>
          <a:xfrm>
            <a:off x="786078" y="5780859"/>
            <a:ext cx="7853127" cy="60664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defRPr/>
            </a:pPr>
            <a:r>
              <a:rPr lang="zh-CN" altLang="en-US" dirty="0" smtClean="0">
                <a:solidFill>
                  <a:srgbClr val="0070C0"/>
                </a:solidFill>
                <a:latin typeface="宋体" pitchFamily="2" charset="-122"/>
                <a:ea typeface="宋体" pitchFamily="2" charset="-122"/>
              </a:rPr>
              <a:t>因此虚拟现实是六度，而非三维动画的三度</a:t>
            </a:r>
            <a:r>
              <a:rPr lang="zh-CN" altLang="zh-CN" dirty="0" smtClean="0">
                <a:solidFill>
                  <a:srgbClr val="0070C0"/>
                </a:solidFill>
                <a:latin typeface="宋体" pitchFamily="2" charset="-122"/>
                <a:ea typeface="宋体" pitchFamily="2" charset="-122"/>
              </a:rPr>
              <a:t>。</a:t>
            </a:r>
            <a:endParaRPr lang="zh-CN" altLang="en-US" dirty="0" smtClean="0">
              <a:solidFill>
                <a:srgbClr val="0070C0"/>
              </a:solidFill>
              <a:latin typeface="宋体" pitchFamily="2" charset="-122"/>
              <a:ea typeface="宋体" pitchFamily="2" charset="-122"/>
            </a:endParaRPr>
          </a:p>
          <a:p>
            <a:pPr>
              <a:lnSpc>
                <a:spcPct val="120000"/>
              </a:lnSpc>
            </a:pPr>
            <a:endParaRPr lang="en-US" altLang="zh-CN" dirty="0" smtClean="0"/>
          </a:p>
          <a:p>
            <a:pPr>
              <a:lnSpc>
                <a:spcPct val="120000"/>
              </a:lnSpc>
            </a:pPr>
            <a:endParaRPr lang="zh-CN" altLang="en-US" dirty="0"/>
          </a:p>
        </p:txBody>
      </p:sp>
      <p:sp>
        <p:nvSpPr>
          <p:cNvPr id="2" name="五角星 1"/>
          <p:cNvSpPr/>
          <p:nvPr/>
        </p:nvSpPr>
        <p:spPr>
          <a:xfrm>
            <a:off x="7419703" y="216253"/>
            <a:ext cx="914400" cy="914400"/>
          </a:xfrm>
          <a:prstGeom prst="star5">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75684424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3"/>
          <p:cNvSpPr>
            <a:spLocks noGrp="1" noChangeArrowheads="1"/>
          </p:cNvSpPr>
          <p:nvPr>
            <p:ph type="body" idx="1"/>
          </p:nvPr>
        </p:nvSpPr>
        <p:spPr>
          <a:xfrm>
            <a:off x="814664" y="631290"/>
            <a:ext cx="7886700" cy="616589"/>
          </a:xfrm>
        </p:spPr>
        <p:txBody>
          <a:bodyPr>
            <a:normAutofit/>
          </a:bodyPr>
          <a:lstStyle/>
          <a:p>
            <a:pPr>
              <a:lnSpc>
                <a:spcPct val="120000"/>
              </a:lnSpc>
            </a:pPr>
            <a:r>
              <a:rPr lang="en-US" altLang="zh-CN" sz="2800" dirty="0"/>
              <a:t>2.1.1  </a:t>
            </a:r>
            <a:r>
              <a:rPr lang="zh-CN" altLang="en-US" sz="2800" dirty="0"/>
              <a:t>跟踪器的性能</a:t>
            </a:r>
            <a:r>
              <a:rPr lang="zh-CN" altLang="en-US" sz="2800" dirty="0" smtClean="0"/>
              <a:t>参数</a:t>
            </a:r>
            <a:endParaRPr lang="en-US" altLang="zh-CN" sz="2800" dirty="0" smtClean="0"/>
          </a:p>
          <a:p>
            <a:pPr>
              <a:lnSpc>
                <a:spcPct val="120000"/>
              </a:lnSpc>
            </a:pPr>
            <a:endParaRPr lang="en-US" altLang="zh-CN" sz="2800" dirty="0" smtClean="0"/>
          </a:p>
          <a:p>
            <a:pPr>
              <a:lnSpc>
                <a:spcPct val="120000"/>
              </a:lnSpc>
            </a:pPr>
            <a:endParaRPr lang="zh-CN" altLang="en-US" sz="2800" dirty="0"/>
          </a:p>
        </p:txBody>
      </p:sp>
      <p:sp>
        <p:nvSpPr>
          <p:cNvPr id="4" name="矩形 3"/>
          <p:cNvSpPr/>
          <p:nvPr/>
        </p:nvSpPr>
        <p:spPr>
          <a:xfrm>
            <a:off x="837660" y="2810313"/>
            <a:ext cx="2550999" cy="2308324"/>
          </a:xfrm>
          <a:prstGeom prst="rect">
            <a:avLst/>
          </a:prstGeom>
        </p:spPr>
        <p:txBody>
          <a:bodyPr wrap="square">
            <a:spAutoFit/>
          </a:bodyPr>
          <a:lstStyle/>
          <a:p>
            <a:pPr>
              <a:lnSpc>
                <a:spcPct val="120000"/>
              </a:lnSpc>
              <a:spcBef>
                <a:spcPts val="1000"/>
              </a:spcBef>
            </a:pPr>
            <a:r>
              <a:rPr lang="zh-CN" altLang="zh-CN" sz="2400" dirty="0">
                <a:solidFill>
                  <a:srgbClr val="0070C0"/>
                </a:solidFill>
              </a:rPr>
              <a:t>精度</a:t>
            </a:r>
            <a:r>
              <a:rPr lang="zh-CN" altLang="zh-CN" sz="2400" dirty="0"/>
              <a:t>（</a:t>
            </a:r>
            <a:r>
              <a:rPr lang="en-US" altLang="zh-CN" sz="2400" dirty="0"/>
              <a:t>Accuracy</a:t>
            </a:r>
            <a:r>
              <a:rPr lang="zh-CN" altLang="zh-CN" sz="2400" dirty="0"/>
              <a:t>）是指对象真实的三维位置与跟踪器测量出的三维位置之间的差值。</a:t>
            </a:r>
          </a:p>
        </p:txBody>
      </p:sp>
      <p:sp>
        <p:nvSpPr>
          <p:cNvPr id="2" name="矩形 1"/>
          <p:cNvSpPr/>
          <p:nvPr/>
        </p:nvSpPr>
        <p:spPr>
          <a:xfrm>
            <a:off x="924082" y="1275422"/>
            <a:ext cx="5224272" cy="1126462"/>
          </a:xfrm>
          <a:prstGeom prst="rect">
            <a:avLst/>
          </a:prstGeom>
          <a:solidFill>
            <a:srgbClr val="66CCFF">
              <a:alpha val="49000"/>
            </a:srgbClr>
          </a:solidFill>
          <a:ln>
            <a:solidFill>
              <a:schemeClr val="accent1"/>
            </a:solidFill>
          </a:ln>
          <a:effectLst>
            <a:outerShdw blurRad="50800" dist="38100" dir="8100000" algn="tr" rotWithShape="0">
              <a:prstClr val="black">
                <a:alpha val="9000"/>
              </a:prstClr>
            </a:outerShdw>
          </a:effectLst>
        </p:spPr>
        <p:txBody>
          <a:bodyPr wrap="square">
            <a:spAutoFit/>
          </a:bodyPr>
          <a:lstStyle/>
          <a:p>
            <a:pPr>
              <a:lnSpc>
                <a:spcPct val="120000"/>
              </a:lnSpc>
            </a:pPr>
            <a:r>
              <a:rPr lang="zh-CN" altLang="zh-CN" sz="2800" dirty="0"/>
              <a:t>跟踪器的性能指标主要包括</a:t>
            </a:r>
            <a:r>
              <a:rPr lang="zh-CN" altLang="en-US" sz="2800" dirty="0"/>
              <a:t>：</a:t>
            </a:r>
            <a:endParaRPr lang="en-US" altLang="zh-CN" sz="2800" dirty="0"/>
          </a:p>
          <a:p>
            <a:pPr>
              <a:lnSpc>
                <a:spcPct val="120000"/>
              </a:lnSpc>
            </a:pPr>
            <a:r>
              <a:rPr lang="zh-CN" altLang="zh-CN" sz="2800" dirty="0">
                <a:solidFill>
                  <a:srgbClr val="FF0000"/>
                </a:solidFill>
              </a:rPr>
              <a:t>精度</a:t>
            </a:r>
            <a:r>
              <a:rPr lang="zh-CN" altLang="zh-CN" sz="2800" dirty="0"/>
              <a:t>、</a:t>
            </a:r>
            <a:r>
              <a:rPr lang="zh-CN" altLang="zh-CN" sz="2800" dirty="0">
                <a:solidFill>
                  <a:srgbClr val="FF0000"/>
                </a:solidFill>
              </a:rPr>
              <a:t>抖动</a:t>
            </a:r>
            <a:r>
              <a:rPr lang="zh-CN" altLang="zh-CN" sz="2800" dirty="0"/>
              <a:t>、</a:t>
            </a:r>
            <a:r>
              <a:rPr lang="zh-CN" altLang="zh-CN" sz="2800" dirty="0">
                <a:solidFill>
                  <a:srgbClr val="FF0000"/>
                </a:solidFill>
              </a:rPr>
              <a:t>偏差</a:t>
            </a:r>
            <a:r>
              <a:rPr lang="zh-CN" altLang="zh-CN" sz="2800" dirty="0"/>
              <a:t>和</a:t>
            </a:r>
            <a:r>
              <a:rPr lang="zh-CN" altLang="zh-CN" sz="2800" dirty="0">
                <a:solidFill>
                  <a:srgbClr val="FF0000"/>
                </a:solidFill>
              </a:rPr>
              <a:t>延迟</a:t>
            </a:r>
            <a:r>
              <a:rPr lang="zh-CN" altLang="zh-CN" sz="2800" dirty="0"/>
              <a:t>。</a:t>
            </a:r>
            <a:endParaRPr lang="en-US" altLang="zh-CN" sz="2800" dirty="0"/>
          </a:p>
        </p:txBody>
      </p:sp>
      <p:sp>
        <p:nvSpPr>
          <p:cNvPr id="6" name="矩形 5"/>
          <p:cNvSpPr/>
          <p:nvPr/>
        </p:nvSpPr>
        <p:spPr>
          <a:xfrm>
            <a:off x="837660" y="5451176"/>
            <a:ext cx="7628608" cy="978729"/>
          </a:xfrm>
          <a:prstGeom prst="rect">
            <a:avLst/>
          </a:prstGeom>
          <a:solidFill>
            <a:srgbClr val="66CCFF">
              <a:alpha val="49000"/>
            </a:srgbClr>
          </a:solidFill>
          <a:ln>
            <a:solidFill>
              <a:schemeClr val="accent1"/>
            </a:solidFill>
          </a:ln>
          <a:effectLst>
            <a:outerShdw blurRad="50800" dist="38100" dir="8100000" algn="tr" rotWithShape="0">
              <a:prstClr val="black">
                <a:alpha val="9000"/>
              </a:prstClr>
            </a:outerShdw>
          </a:effectLst>
        </p:spPr>
        <p:txBody>
          <a:bodyPr wrap="square">
            <a:spAutoFit/>
          </a:bodyPr>
          <a:lstStyle/>
          <a:p>
            <a:pPr>
              <a:lnSpc>
                <a:spcPct val="120000"/>
              </a:lnSpc>
            </a:pPr>
            <a:r>
              <a:rPr lang="zh-CN" altLang="en-US" sz="2400" dirty="0" smtClean="0"/>
              <a:t>注：跟踪</a:t>
            </a:r>
            <a:r>
              <a:rPr lang="zh-CN" altLang="en-US" sz="2400" dirty="0"/>
              <a:t>用户实际动作的效果越好，要求跟踪器越精确，则这个差值就越小。</a:t>
            </a:r>
            <a:endParaRPr lang="en-US" altLang="zh-CN" sz="2400"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7148" y="2033833"/>
            <a:ext cx="5153433" cy="35141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五角星 6"/>
          <p:cNvSpPr/>
          <p:nvPr/>
        </p:nvSpPr>
        <p:spPr>
          <a:xfrm>
            <a:off x="7419703" y="269256"/>
            <a:ext cx="914400" cy="914400"/>
          </a:xfrm>
          <a:prstGeom prst="star5">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10072675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657382" y="346432"/>
            <a:ext cx="5781276" cy="1126462"/>
          </a:xfrm>
          <a:prstGeom prst="rect">
            <a:avLst/>
          </a:prstGeom>
          <a:solidFill>
            <a:srgbClr val="66CCFF">
              <a:alpha val="49000"/>
            </a:srgbClr>
          </a:solidFill>
          <a:ln>
            <a:solidFill>
              <a:schemeClr val="accent1"/>
            </a:solidFill>
          </a:ln>
          <a:effectLst>
            <a:outerShdw blurRad="50800" dist="38100" dir="8100000" algn="tr" rotWithShape="0">
              <a:prstClr val="black">
                <a:alpha val="9000"/>
              </a:prstClr>
            </a:outerShdw>
          </a:effectLst>
        </p:spPr>
        <p:txBody>
          <a:bodyPr wrap="square">
            <a:spAutoFit/>
          </a:bodyPr>
          <a:lstStyle/>
          <a:p>
            <a:pPr>
              <a:lnSpc>
                <a:spcPct val="120000"/>
              </a:lnSpc>
            </a:pPr>
            <a:r>
              <a:rPr lang="zh-CN" altLang="zh-CN" sz="2800" dirty="0"/>
              <a:t>抖动（</a:t>
            </a:r>
            <a:r>
              <a:rPr lang="en-US" altLang="zh-CN" sz="2800" dirty="0"/>
              <a:t>Jitter</a:t>
            </a:r>
            <a:r>
              <a:rPr lang="zh-CN" altLang="zh-CN" sz="2800" dirty="0"/>
              <a:t>）是指当被跟踪对象固定不变时，跟踪器输出结果的变化。</a:t>
            </a: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0174" y="1472894"/>
            <a:ext cx="8882063" cy="402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7" name="矩形 26"/>
          <p:cNvSpPr/>
          <p:nvPr/>
        </p:nvSpPr>
        <p:spPr>
          <a:xfrm>
            <a:off x="484095" y="5398951"/>
            <a:ext cx="8528142" cy="978729"/>
          </a:xfrm>
          <a:prstGeom prst="rect">
            <a:avLst/>
          </a:prstGeom>
          <a:solidFill>
            <a:srgbClr val="66CCFF">
              <a:alpha val="49000"/>
            </a:srgbClr>
          </a:solidFill>
          <a:ln>
            <a:solidFill>
              <a:schemeClr val="accent1"/>
            </a:solidFill>
          </a:ln>
          <a:effectLst>
            <a:outerShdw blurRad="50800" dist="38100" dir="8100000" algn="tr" rotWithShape="0">
              <a:prstClr val="black">
                <a:alpha val="9000"/>
              </a:prstClr>
            </a:outerShdw>
          </a:effectLst>
        </p:spPr>
        <p:txBody>
          <a:bodyPr wrap="square">
            <a:spAutoFit/>
          </a:bodyPr>
          <a:lstStyle/>
          <a:p>
            <a:pPr>
              <a:lnSpc>
                <a:spcPct val="120000"/>
              </a:lnSpc>
            </a:pPr>
            <a:r>
              <a:rPr lang="zh-CN" altLang="en-US" sz="2400" dirty="0"/>
              <a:t>注：抖动有时也称为传感噪声，它使得跟踪器数据围绕平均值随机变化</a:t>
            </a:r>
            <a:r>
              <a:rPr lang="zh-CN" altLang="en-US" sz="2400" dirty="0" smtClean="0"/>
              <a:t>。</a:t>
            </a:r>
            <a:endParaRPr lang="en-US" altLang="zh-CN" sz="2400" dirty="0"/>
          </a:p>
        </p:txBody>
      </p:sp>
    </p:spTree>
    <p:extLst>
      <p:ext uri="{BB962C8B-B14F-4D97-AF65-F5344CB8AC3E}">
        <p14:creationId xmlns:p14="http://schemas.microsoft.com/office/powerpoint/2010/main" val="64465568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229891" y="684251"/>
            <a:ext cx="6566497" cy="1126462"/>
          </a:xfrm>
          <a:prstGeom prst="rect">
            <a:avLst/>
          </a:prstGeom>
          <a:solidFill>
            <a:srgbClr val="66CCFF">
              <a:alpha val="49000"/>
            </a:srgbClr>
          </a:solidFill>
          <a:ln>
            <a:solidFill>
              <a:schemeClr val="accent1"/>
            </a:solidFill>
          </a:ln>
          <a:effectLst>
            <a:outerShdw blurRad="50800" dist="38100" dir="8100000" algn="tr" rotWithShape="0">
              <a:prstClr val="black">
                <a:alpha val="9000"/>
              </a:prstClr>
            </a:outerShdw>
          </a:effectLst>
        </p:spPr>
        <p:txBody>
          <a:bodyPr wrap="square">
            <a:spAutoFit/>
          </a:bodyPr>
          <a:lstStyle/>
          <a:p>
            <a:pPr>
              <a:lnSpc>
                <a:spcPct val="120000"/>
              </a:lnSpc>
            </a:pPr>
            <a:r>
              <a:rPr lang="zh-CN" altLang="zh-CN" sz="2800" dirty="0"/>
              <a:t>偏差（</a:t>
            </a:r>
            <a:r>
              <a:rPr lang="en-US" altLang="zh-CN" sz="2800" dirty="0"/>
              <a:t>Drift</a:t>
            </a:r>
            <a:r>
              <a:rPr lang="zh-CN" altLang="zh-CN" sz="2800" dirty="0"/>
              <a:t>）是指跟踪器随时间推移而累积的误差。</a:t>
            </a: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68650" y="2297638"/>
            <a:ext cx="6196404" cy="31682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矩形 6"/>
          <p:cNvSpPr/>
          <p:nvPr/>
        </p:nvSpPr>
        <p:spPr>
          <a:xfrm>
            <a:off x="118334" y="5654571"/>
            <a:ext cx="8842786" cy="535531"/>
          </a:xfrm>
          <a:prstGeom prst="rect">
            <a:avLst/>
          </a:prstGeom>
          <a:solidFill>
            <a:srgbClr val="66CCFF">
              <a:alpha val="49000"/>
            </a:srgbClr>
          </a:solidFill>
          <a:ln>
            <a:solidFill>
              <a:schemeClr val="accent1"/>
            </a:solidFill>
          </a:ln>
          <a:effectLst>
            <a:outerShdw blurRad="50800" dist="38100" dir="8100000" algn="tr" rotWithShape="0">
              <a:prstClr val="black">
                <a:alpha val="9000"/>
              </a:prstClr>
            </a:outerShdw>
          </a:effectLst>
        </p:spPr>
        <p:txBody>
          <a:bodyPr wrap="square">
            <a:spAutoFit/>
          </a:bodyPr>
          <a:lstStyle/>
          <a:p>
            <a:pPr>
              <a:lnSpc>
                <a:spcPct val="120000"/>
              </a:lnSpc>
            </a:pPr>
            <a:r>
              <a:rPr lang="zh-CN" altLang="en-US" sz="2400" dirty="0"/>
              <a:t>注：随着时间的推移，跟踪器的精确度降低，数据的准确性</a:t>
            </a:r>
            <a:r>
              <a:rPr lang="zh-CN" altLang="en-US" sz="2400" dirty="0" smtClean="0"/>
              <a:t>下降。</a:t>
            </a:r>
            <a:endParaRPr lang="en-US" altLang="zh-CN" sz="2400" dirty="0"/>
          </a:p>
        </p:txBody>
      </p:sp>
    </p:spTree>
    <p:extLst>
      <p:ext uri="{BB962C8B-B14F-4D97-AF65-F5344CB8AC3E}">
        <p14:creationId xmlns:p14="http://schemas.microsoft.com/office/powerpoint/2010/main" val="256057237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1043491" y="377931"/>
            <a:ext cx="7756263" cy="1643527"/>
          </a:xfrm>
          <a:prstGeom prst="rect">
            <a:avLst/>
          </a:prstGeom>
          <a:solidFill>
            <a:srgbClr val="66CCFF">
              <a:alpha val="49000"/>
            </a:srgbClr>
          </a:solidFill>
          <a:ln>
            <a:solidFill>
              <a:schemeClr val="accent1"/>
            </a:solidFill>
          </a:ln>
          <a:effectLst>
            <a:outerShdw blurRad="50800" dist="38100" dir="8100000" algn="tr" rotWithShape="0">
              <a:prstClr val="black">
                <a:alpha val="9000"/>
              </a:prstClr>
            </a:outerShdw>
          </a:effectLst>
        </p:spPr>
        <p:txBody>
          <a:bodyPr wrap="square">
            <a:spAutoFit/>
          </a:bodyPr>
          <a:lstStyle/>
          <a:p>
            <a:pPr>
              <a:lnSpc>
                <a:spcPct val="120000"/>
              </a:lnSpc>
            </a:pPr>
            <a:r>
              <a:rPr lang="zh-CN" altLang="zh-CN" sz="2800" dirty="0"/>
              <a:t>延迟（</a:t>
            </a:r>
            <a:r>
              <a:rPr lang="en-US" altLang="zh-CN" sz="2800" dirty="0"/>
              <a:t>Latency</a:t>
            </a:r>
            <a:r>
              <a:rPr lang="zh-CN" altLang="zh-CN" sz="2800" dirty="0"/>
              <a:t>）是动作与结果之间的时间差。</a:t>
            </a:r>
            <a:endParaRPr lang="en-US" altLang="zh-CN" sz="2800" dirty="0"/>
          </a:p>
          <a:p>
            <a:pPr>
              <a:lnSpc>
                <a:spcPct val="120000"/>
              </a:lnSpc>
            </a:pPr>
            <a:r>
              <a:rPr lang="zh-CN" altLang="zh-CN" sz="2800" dirty="0"/>
              <a:t>对三维跟踪器来说，延迟是对象的位置或方向的变化与跟踪器检测这种变化之间的时间差。</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9100" y="2021458"/>
            <a:ext cx="6745043" cy="35086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矩形 6"/>
          <p:cNvSpPr/>
          <p:nvPr/>
        </p:nvSpPr>
        <p:spPr>
          <a:xfrm>
            <a:off x="118334" y="5417902"/>
            <a:ext cx="8842786" cy="978729"/>
          </a:xfrm>
          <a:prstGeom prst="rect">
            <a:avLst/>
          </a:prstGeom>
          <a:solidFill>
            <a:srgbClr val="66CCFF">
              <a:alpha val="49000"/>
            </a:srgbClr>
          </a:solidFill>
          <a:ln>
            <a:solidFill>
              <a:schemeClr val="accent1"/>
            </a:solidFill>
          </a:ln>
          <a:effectLst>
            <a:outerShdw blurRad="50800" dist="38100" dir="8100000" algn="tr" rotWithShape="0">
              <a:prstClr val="black">
                <a:alpha val="9000"/>
              </a:prstClr>
            </a:outerShdw>
          </a:effectLst>
        </p:spPr>
        <p:txBody>
          <a:bodyPr wrap="square">
            <a:spAutoFit/>
          </a:bodyPr>
          <a:lstStyle/>
          <a:p>
            <a:pPr>
              <a:lnSpc>
                <a:spcPct val="120000"/>
              </a:lnSpc>
            </a:pPr>
            <a:r>
              <a:rPr lang="zh-CN" altLang="en-US" sz="2400" dirty="0"/>
              <a:t>注：延迟比较大的跟踪器会带来很大的时间滞后，因此仿真中需要尽量小的</a:t>
            </a:r>
            <a:r>
              <a:rPr lang="zh-CN" altLang="en-US" sz="2400" dirty="0" smtClean="0"/>
              <a:t>延迟。</a:t>
            </a:r>
            <a:endParaRPr lang="en-US" altLang="zh-CN" sz="2400" dirty="0"/>
          </a:p>
        </p:txBody>
      </p:sp>
    </p:spTree>
    <p:extLst>
      <p:ext uri="{BB962C8B-B14F-4D97-AF65-F5344CB8AC3E}">
        <p14:creationId xmlns:p14="http://schemas.microsoft.com/office/powerpoint/2010/main" val="211691157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3"/>
          <p:cNvSpPr>
            <a:spLocks noGrp="1" noChangeArrowheads="1"/>
          </p:cNvSpPr>
          <p:nvPr>
            <p:ph type="body" idx="1"/>
          </p:nvPr>
        </p:nvSpPr>
        <p:spPr>
          <a:xfrm>
            <a:off x="1127353" y="200092"/>
            <a:ext cx="7683160" cy="2381743"/>
          </a:xfrm>
        </p:spPr>
        <p:txBody>
          <a:bodyPr>
            <a:normAutofit/>
          </a:bodyPr>
          <a:lstStyle/>
          <a:p>
            <a:pPr>
              <a:lnSpc>
                <a:spcPct val="120000"/>
              </a:lnSpc>
            </a:pPr>
            <a:r>
              <a:rPr lang="en-US" altLang="zh-CN" sz="2800" dirty="0"/>
              <a:t>2.1.2  </a:t>
            </a:r>
            <a:r>
              <a:rPr lang="zh-CN" altLang="en-US" sz="2800" dirty="0"/>
              <a:t>机械跟踪</a:t>
            </a:r>
            <a:r>
              <a:rPr lang="zh-CN" altLang="en-US" sz="2800" dirty="0" smtClean="0"/>
              <a:t>器</a:t>
            </a:r>
            <a:endParaRPr lang="en-US" altLang="zh-CN" sz="2800" dirty="0" smtClean="0"/>
          </a:p>
          <a:p>
            <a:pPr>
              <a:lnSpc>
                <a:spcPct val="120000"/>
              </a:lnSpc>
            </a:pPr>
            <a:r>
              <a:rPr lang="en-US" altLang="zh-CN" sz="2800" dirty="0" smtClean="0"/>
              <a:t>	</a:t>
            </a:r>
            <a:r>
              <a:rPr lang="zh-CN" altLang="en-US" sz="2800" dirty="0">
                <a:solidFill>
                  <a:srgbClr val="0070C0"/>
                </a:solidFill>
              </a:rPr>
              <a:t>机械跟踪器</a:t>
            </a:r>
            <a:r>
              <a:rPr lang="zh-CN" altLang="en-US" sz="2800" dirty="0"/>
              <a:t>（</a:t>
            </a:r>
            <a:r>
              <a:rPr lang="en-US" altLang="zh-CN" sz="2800" dirty="0"/>
              <a:t>Mechanical Trackers</a:t>
            </a:r>
            <a:r>
              <a:rPr lang="zh-CN" altLang="en-US" sz="2800" dirty="0"/>
              <a:t>）由一个串行或并行的运动结构组成，该运动结构由多个带有传感器的关节连接在一起的连杆构成。</a:t>
            </a:r>
            <a:endParaRPr lang="en-US" altLang="zh-CN" sz="2800" dirty="0" smtClean="0"/>
          </a:p>
          <a:p>
            <a:pPr>
              <a:lnSpc>
                <a:spcPct val="120000"/>
              </a:lnSpc>
            </a:pPr>
            <a:endParaRPr lang="zh-CN" altLang="en-US" sz="2800" dirty="0"/>
          </a:p>
        </p:txBody>
      </p:sp>
      <p:pic>
        <p:nvPicPr>
          <p:cNvPr id="4097" name="Picture 1" descr="C:\Users\Administrator\AppData\Roaming\Tencent\Users\14333679\QQ\WinTemp\RichOle\_L`MRMX01`BD%~3YV%V~JC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2974" y="2794574"/>
            <a:ext cx="4129026" cy="2786253"/>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75133" y="2755043"/>
            <a:ext cx="2696346" cy="36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 Box 6"/>
          <p:cNvSpPr txBox="1">
            <a:spLocks noChangeArrowheads="1"/>
          </p:cNvSpPr>
          <p:nvPr/>
        </p:nvSpPr>
        <p:spPr bwMode="auto">
          <a:xfrm>
            <a:off x="3639578" y="2794574"/>
            <a:ext cx="1628176" cy="461665"/>
          </a:xfrm>
          <a:prstGeom prst="rect">
            <a:avLst/>
          </a:prstGeom>
          <a:solidFill>
            <a:srgbClr val="66CCFF">
              <a:alpha val="49000"/>
            </a:srgbClr>
          </a:solidFill>
          <a:ln>
            <a:solidFill>
              <a:schemeClr val="accent1"/>
            </a:solidFill>
          </a:ln>
          <a:effectLst>
            <a:outerShdw blurRad="50800" dist="38100" dir="8100000" algn="tr" rotWithShape="0">
              <a:prstClr val="black">
                <a:alpha val="9000"/>
              </a:prstClr>
            </a:outerShdw>
          </a:effectLst>
          <a:extLst/>
        </p:spPr>
        <p:txBody>
          <a:bodyPr wrap="square">
            <a:spAutoFit/>
          </a:bodyPr>
          <a:lstStyle>
            <a:defPPr>
              <a:defRPr lang="zh-CN"/>
            </a:defPPr>
            <a:lvl1pPr>
              <a:lnSpc>
                <a:spcPct val="120000"/>
              </a:lnSpc>
              <a:defRPr sz="2800"/>
            </a:lvl1pPr>
          </a:lstStyle>
          <a:p>
            <a:r>
              <a:rPr lang="zh-CN" altLang="en-US" sz="2000" dirty="0"/>
              <a:t>外骨骼结构</a:t>
            </a:r>
            <a:endParaRPr lang="en-US" altLang="zh-CN" sz="2000" dirty="0"/>
          </a:p>
        </p:txBody>
      </p:sp>
      <p:sp>
        <p:nvSpPr>
          <p:cNvPr id="6" name="Line 8"/>
          <p:cNvSpPr>
            <a:spLocks noChangeShapeType="1"/>
          </p:cNvSpPr>
          <p:nvPr/>
        </p:nvSpPr>
        <p:spPr bwMode="auto">
          <a:xfrm>
            <a:off x="4668818" y="3289174"/>
            <a:ext cx="1463937" cy="656193"/>
          </a:xfrm>
          <a:prstGeom prst="line">
            <a:avLst/>
          </a:prstGeom>
          <a:noFill/>
          <a:ln w="28575" cap="sq">
            <a:solidFill>
              <a:srgbClr val="FFFF00"/>
            </a:solidFill>
            <a:round/>
            <a:headEnd/>
            <a:tailEnd type="triangle" w="med" len="med"/>
          </a:ln>
          <a:extLst>
            <a:ext uri="{909E8E84-426E-40DD-AFC4-6F175D3DCCD1}">
              <a14:hiddenFill xmlns:a14="http://schemas.microsoft.com/office/drawing/2010/main">
                <a:noFill/>
              </a14:hiddenFill>
            </a:ext>
          </a:extLst>
        </p:spPr>
        <p:txBody>
          <a:bodyPr/>
          <a:lstStyle/>
          <a:p>
            <a:pPr eaLnBrk="0" hangingPunct="0"/>
            <a:endParaRPr lang="zh-CN" altLang="en-US">
              <a:latin typeface="Times New Roman" pitchFamily="18" charset="0"/>
              <a:cs typeface="Times New Roman" pitchFamily="18" charset="0"/>
            </a:endParaRPr>
          </a:p>
        </p:txBody>
      </p:sp>
      <p:sp>
        <p:nvSpPr>
          <p:cNvPr id="7" name="Line 9"/>
          <p:cNvSpPr>
            <a:spLocks noChangeShapeType="1"/>
          </p:cNvSpPr>
          <p:nvPr/>
        </p:nvSpPr>
        <p:spPr bwMode="auto">
          <a:xfrm flipH="1">
            <a:off x="7333279" y="4475180"/>
            <a:ext cx="1089959" cy="1015177"/>
          </a:xfrm>
          <a:prstGeom prst="line">
            <a:avLst/>
          </a:prstGeom>
          <a:noFill/>
          <a:ln w="28575" cap="sq">
            <a:solidFill>
              <a:srgbClr val="FFFF00"/>
            </a:solidFill>
            <a:round/>
            <a:headEnd/>
            <a:tailEnd type="triangle" w="med" len="med"/>
          </a:ln>
          <a:extLst>
            <a:ext uri="{909E8E84-426E-40DD-AFC4-6F175D3DCCD1}">
              <a14:hiddenFill xmlns:a14="http://schemas.microsoft.com/office/drawing/2010/main">
                <a:noFill/>
              </a14:hiddenFill>
            </a:ext>
          </a:extLst>
        </p:spPr>
        <p:txBody>
          <a:bodyPr/>
          <a:lstStyle/>
          <a:p>
            <a:pPr eaLnBrk="0" hangingPunct="0"/>
            <a:endParaRPr lang="zh-CN" altLang="en-US">
              <a:latin typeface="Times New Roman" pitchFamily="18" charset="0"/>
              <a:cs typeface="Times New Roman" pitchFamily="18" charset="0"/>
            </a:endParaRPr>
          </a:p>
        </p:txBody>
      </p:sp>
      <p:sp>
        <p:nvSpPr>
          <p:cNvPr id="8" name="Text Box 6"/>
          <p:cNvSpPr txBox="1">
            <a:spLocks noChangeArrowheads="1"/>
          </p:cNvSpPr>
          <p:nvPr/>
        </p:nvSpPr>
        <p:spPr bwMode="auto">
          <a:xfrm>
            <a:off x="8487784" y="3542961"/>
            <a:ext cx="426813" cy="1938992"/>
          </a:xfrm>
          <a:prstGeom prst="rect">
            <a:avLst/>
          </a:prstGeom>
          <a:solidFill>
            <a:srgbClr val="66CCFF">
              <a:alpha val="49000"/>
            </a:srgbClr>
          </a:solidFill>
          <a:ln>
            <a:solidFill>
              <a:schemeClr val="accent1"/>
            </a:solidFill>
          </a:ln>
          <a:effectLst>
            <a:outerShdw blurRad="50800" dist="38100" dir="8100000" algn="tr" rotWithShape="0">
              <a:prstClr val="black">
                <a:alpha val="9000"/>
              </a:prstClr>
            </a:outerShdw>
          </a:effectLst>
          <a:extLst/>
        </p:spPr>
        <p:txBody>
          <a:bodyPr wrap="square">
            <a:spAutoFit/>
          </a:bodyPr>
          <a:lstStyle>
            <a:defPPr>
              <a:defRPr lang="zh-CN"/>
            </a:defPPr>
            <a:lvl1pPr>
              <a:lnSpc>
                <a:spcPct val="120000"/>
              </a:lnSpc>
              <a:defRPr sz="2800"/>
            </a:lvl1pPr>
          </a:lstStyle>
          <a:p>
            <a:r>
              <a:rPr lang="zh-CN" altLang="en-US" sz="2000" dirty="0" smtClean="0"/>
              <a:t>计算机接口</a:t>
            </a:r>
            <a:endParaRPr lang="en-US" altLang="zh-CN" sz="2000" dirty="0"/>
          </a:p>
        </p:txBody>
      </p:sp>
      <p:sp>
        <p:nvSpPr>
          <p:cNvPr id="10" name="Text Box 6"/>
          <p:cNvSpPr txBox="1">
            <a:spLocks noChangeArrowheads="1"/>
          </p:cNvSpPr>
          <p:nvPr/>
        </p:nvSpPr>
        <p:spPr bwMode="auto">
          <a:xfrm>
            <a:off x="5625740" y="6352359"/>
            <a:ext cx="2110291" cy="399533"/>
          </a:xfrm>
          <a:prstGeom prst="rect">
            <a:avLst/>
          </a:prstGeom>
          <a:solidFill>
            <a:srgbClr val="66CCFF">
              <a:alpha val="49000"/>
            </a:srgbClr>
          </a:solidFill>
          <a:ln>
            <a:solidFill>
              <a:schemeClr val="accent1"/>
            </a:solidFill>
          </a:ln>
          <a:effectLst>
            <a:outerShdw blurRad="50800" dist="38100" dir="8100000" algn="tr" rotWithShape="0">
              <a:prstClr val="black">
                <a:alpha val="9000"/>
              </a:prstClr>
            </a:outerShdw>
          </a:effectLst>
          <a:extLst/>
        </p:spPr>
        <p:txBody>
          <a:bodyPr wrap="square">
            <a:spAutoFit/>
          </a:bodyPr>
          <a:lstStyle>
            <a:defPPr>
              <a:defRPr lang="zh-CN"/>
            </a:defPPr>
            <a:lvl1pPr>
              <a:lnSpc>
                <a:spcPct val="120000"/>
              </a:lnSpc>
              <a:defRPr sz="2800"/>
            </a:lvl1pPr>
          </a:lstStyle>
          <a:p>
            <a:r>
              <a:rPr lang="zh-CN" altLang="en-US" sz="1800" dirty="0"/>
              <a:t>穿戴式机械跟踪器</a:t>
            </a:r>
            <a:endParaRPr lang="en-US" altLang="zh-CN" sz="1800" dirty="0"/>
          </a:p>
        </p:txBody>
      </p:sp>
      <p:sp>
        <p:nvSpPr>
          <p:cNvPr id="11" name="Text Box 6"/>
          <p:cNvSpPr txBox="1">
            <a:spLocks noChangeArrowheads="1"/>
          </p:cNvSpPr>
          <p:nvPr/>
        </p:nvSpPr>
        <p:spPr bwMode="auto">
          <a:xfrm>
            <a:off x="1270686" y="5751723"/>
            <a:ext cx="2110291" cy="424732"/>
          </a:xfrm>
          <a:prstGeom prst="rect">
            <a:avLst/>
          </a:prstGeom>
          <a:solidFill>
            <a:srgbClr val="66CCFF">
              <a:alpha val="49000"/>
            </a:srgbClr>
          </a:solidFill>
          <a:ln>
            <a:solidFill>
              <a:schemeClr val="accent1"/>
            </a:solidFill>
          </a:ln>
          <a:effectLst>
            <a:outerShdw blurRad="50800" dist="38100" dir="8100000" algn="tr" rotWithShape="0">
              <a:prstClr val="black">
                <a:alpha val="9000"/>
              </a:prstClr>
            </a:outerShdw>
          </a:effectLst>
          <a:extLst/>
        </p:spPr>
        <p:txBody>
          <a:bodyPr wrap="square">
            <a:spAutoFit/>
          </a:bodyPr>
          <a:lstStyle>
            <a:defPPr>
              <a:defRPr lang="zh-CN"/>
            </a:defPPr>
            <a:lvl1pPr>
              <a:lnSpc>
                <a:spcPct val="120000"/>
              </a:lnSpc>
              <a:defRPr sz="2800"/>
            </a:lvl1pPr>
          </a:lstStyle>
          <a:p>
            <a:r>
              <a:rPr lang="zh-CN" altLang="en-US" sz="1800" dirty="0" smtClean="0"/>
              <a:t>机械</a:t>
            </a:r>
            <a:r>
              <a:rPr lang="zh-CN" altLang="en-US" sz="1800" dirty="0"/>
              <a:t>跟踪</a:t>
            </a:r>
            <a:r>
              <a:rPr lang="zh-CN" altLang="en-US" sz="1800" dirty="0" smtClean="0"/>
              <a:t>器原理图</a:t>
            </a:r>
            <a:endParaRPr lang="en-US" altLang="zh-CN" sz="1800" dirty="0"/>
          </a:p>
        </p:txBody>
      </p:sp>
      <p:sp>
        <p:nvSpPr>
          <p:cNvPr id="2" name="TextBox 1"/>
          <p:cNvSpPr txBox="1"/>
          <p:nvPr/>
        </p:nvSpPr>
        <p:spPr>
          <a:xfrm>
            <a:off x="4284131" y="5751723"/>
            <a:ext cx="761747" cy="646331"/>
          </a:xfrm>
          <a:prstGeom prst="rect">
            <a:avLst/>
          </a:prstGeom>
          <a:noFill/>
        </p:spPr>
        <p:txBody>
          <a:bodyPr wrap="none" rtlCol="0">
            <a:spAutoFit/>
          </a:bodyPr>
          <a:lstStyle/>
          <a:p>
            <a:r>
              <a:rPr lang="zh-CN" altLang="en-US" dirty="0" smtClean="0">
                <a:hlinkClick r:id="rId4" action="ppaction://hlinkfile"/>
              </a:rPr>
              <a:t>视频</a:t>
            </a:r>
            <a:r>
              <a:rPr lang="en-US" altLang="zh-CN" dirty="0" smtClean="0">
                <a:hlinkClick r:id="rId4" action="ppaction://hlinkfile"/>
              </a:rPr>
              <a:t>1</a:t>
            </a:r>
            <a:endParaRPr lang="en-US" altLang="zh-CN" dirty="0" smtClean="0"/>
          </a:p>
          <a:p>
            <a:endParaRPr lang="zh-CN" altLang="en-US" dirty="0"/>
          </a:p>
        </p:txBody>
      </p:sp>
    </p:spTree>
    <p:extLst>
      <p:ext uri="{BB962C8B-B14F-4D97-AF65-F5344CB8AC3E}">
        <p14:creationId xmlns:p14="http://schemas.microsoft.com/office/powerpoint/2010/main" val="380468021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405" y="946299"/>
            <a:ext cx="8949372" cy="4920418"/>
          </a:xfrm>
          <a:prstGeom prst="rect">
            <a:avLst/>
          </a:prstGeom>
        </p:spPr>
      </p:pic>
    </p:spTree>
    <p:extLst>
      <p:ext uri="{BB962C8B-B14F-4D97-AF65-F5344CB8AC3E}">
        <p14:creationId xmlns:p14="http://schemas.microsoft.com/office/powerpoint/2010/main" val="32255413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809513"/>
            <a:ext cx="9066875" cy="5070292"/>
          </a:xfrm>
          <a:prstGeom prst="rect">
            <a:avLst/>
          </a:prstGeom>
        </p:spPr>
      </p:pic>
    </p:spTree>
    <p:extLst>
      <p:ext uri="{BB962C8B-B14F-4D97-AF65-F5344CB8AC3E}">
        <p14:creationId xmlns:p14="http://schemas.microsoft.com/office/powerpoint/2010/main" val="40084542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6443831" y="2807746"/>
            <a:ext cx="2108498" cy="9461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66" name="Rectangle 2"/>
          <p:cNvSpPr>
            <a:spLocks noGrp="1" noChangeArrowheads="1"/>
          </p:cNvSpPr>
          <p:nvPr>
            <p:ph type="title"/>
          </p:nvPr>
        </p:nvSpPr>
        <p:spPr>
          <a:xfrm>
            <a:off x="1331727" y="2979870"/>
            <a:ext cx="7886700" cy="1048304"/>
          </a:xfrm>
        </p:spPr>
        <p:txBody>
          <a:bodyPr>
            <a:normAutofit/>
          </a:bodyPr>
          <a:lstStyle/>
          <a:p>
            <a:r>
              <a:rPr lang="zh-CN" altLang="en-US" sz="4000" dirty="0">
                <a:solidFill>
                  <a:schemeClr val="tx1"/>
                </a:solidFill>
              </a:rPr>
              <a:t>第</a:t>
            </a:r>
            <a:r>
              <a:rPr lang="en-US" altLang="zh-CN" sz="4000" dirty="0">
                <a:solidFill>
                  <a:schemeClr val="tx1"/>
                </a:solidFill>
              </a:rPr>
              <a:t>2</a:t>
            </a:r>
            <a:r>
              <a:rPr lang="zh-CN" altLang="en-US" sz="4000" dirty="0">
                <a:solidFill>
                  <a:schemeClr val="tx1"/>
                </a:solidFill>
              </a:rPr>
              <a:t>章 虚拟现实系统的输入设备</a:t>
            </a:r>
            <a:endParaRPr lang="zh-CN" altLang="zh-CN" sz="4000" dirty="0">
              <a:solidFill>
                <a:schemeClr val="tx1"/>
              </a:solidFill>
            </a:endParaRPr>
          </a:p>
        </p:txBody>
      </p:sp>
      <p:sp>
        <p:nvSpPr>
          <p:cNvPr id="2" name="文本框 1"/>
          <p:cNvSpPr txBox="1"/>
          <p:nvPr/>
        </p:nvSpPr>
        <p:spPr>
          <a:xfrm>
            <a:off x="5013105" y="4994229"/>
            <a:ext cx="2236510" cy="707886"/>
          </a:xfrm>
          <a:prstGeom prst="rect">
            <a:avLst/>
          </a:prstGeom>
          <a:noFill/>
        </p:spPr>
        <p:txBody>
          <a:bodyPr wrap="none" rtlCol="0">
            <a:spAutoFit/>
          </a:bodyPr>
          <a:lstStyle/>
          <a:p>
            <a:r>
              <a:rPr lang="zh-CN" altLang="en-US" sz="4000" dirty="0" smtClean="0">
                <a:latin typeface="+mj-ea"/>
                <a:ea typeface="+mj-ea"/>
              </a:rPr>
              <a:t>交互设备</a:t>
            </a:r>
            <a:endParaRPr lang="zh-CN" altLang="en-US" sz="4000" dirty="0">
              <a:latin typeface="+mj-ea"/>
              <a:ea typeface="+mj-ea"/>
            </a:endParaRPr>
          </a:p>
        </p:txBody>
      </p:sp>
      <p:sp>
        <p:nvSpPr>
          <p:cNvPr id="3" name="右箭头 2"/>
          <p:cNvSpPr/>
          <p:nvPr/>
        </p:nvSpPr>
        <p:spPr>
          <a:xfrm rot="19985571">
            <a:off x="5562165" y="4304431"/>
            <a:ext cx="2444043" cy="457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6222698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 grpId="0"/>
      <p:bldP spid="3"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49582"/>
            <a:ext cx="4550735" cy="5040061"/>
          </a:xfrm>
          <a:prstGeom prst="rect">
            <a:avLst/>
          </a:prstGeom>
        </p:spPr>
      </p:pic>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48625" y="889873"/>
            <a:ext cx="4576644" cy="5308907"/>
          </a:xfrm>
          <a:prstGeom prst="rect">
            <a:avLst/>
          </a:prstGeom>
        </p:spPr>
      </p:pic>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48022" y="4931672"/>
            <a:ext cx="1495978" cy="1926328"/>
          </a:xfrm>
          <a:prstGeom prst="rect">
            <a:avLst/>
          </a:prstGeom>
        </p:spPr>
      </p:pic>
    </p:spTree>
    <p:extLst>
      <p:ext uri="{BB962C8B-B14F-4D97-AF65-F5344CB8AC3E}">
        <p14:creationId xmlns:p14="http://schemas.microsoft.com/office/powerpoint/2010/main" val="829333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730989"/>
            <a:ext cx="2690037" cy="5096912"/>
          </a:xfrm>
          <a:prstGeom prst="rect">
            <a:avLst/>
          </a:prstGeom>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0414" y="968227"/>
            <a:ext cx="3152220" cy="4859673"/>
          </a:xfrm>
          <a:prstGeom prst="rect">
            <a:avLst/>
          </a:prstGeom>
        </p:spPr>
      </p:pic>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32634" y="323742"/>
            <a:ext cx="2743200" cy="2806700"/>
          </a:xfrm>
          <a:prstGeom prst="rect">
            <a:avLst/>
          </a:prstGeom>
        </p:spPr>
      </p:pic>
      <p:pic>
        <p:nvPicPr>
          <p:cNvPr id="7" name="图片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88149" y="3652431"/>
            <a:ext cx="2743200" cy="2806700"/>
          </a:xfrm>
          <a:prstGeom prst="rect">
            <a:avLst/>
          </a:prstGeom>
        </p:spPr>
      </p:pic>
    </p:spTree>
    <p:extLst>
      <p:ext uri="{BB962C8B-B14F-4D97-AF65-F5344CB8AC3E}">
        <p14:creationId xmlns:p14="http://schemas.microsoft.com/office/powerpoint/2010/main" val="28088240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2019" y="1065284"/>
            <a:ext cx="8601740" cy="5378430"/>
          </a:xfrm>
          <a:prstGeom prst="rect">
            <a:avLst/>
          </a:prstGeom>
        </p:spPr>
      </p:pic>
    </p:spTree>
    <p:extLst>
      <p:ext uri="{BB962C8B-B14F-4D97-AF65-F5344CB8AC3E}">
        <p14:creationId xmlns:p14="http://schemas.microsoft.com/office/powerpoint/2010/main" val="11420176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9447" y="567884"/>
            <a:ext cx="3846787" cy="5750752"/>
          </a:xfrm>
          <a:prstGeom prst="rect">
            <a:avLst/>
          </a:prstGeom>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13684" y="331014"/>
            <a:ext cx="3441584" cy="6224493"/>
          </a:xfrm>
          <a:prstGeom prst="rect">
            <a:avLst/>
          </a:prstGeom>
        </p:spPr>
      </p:pic>
    </p:spTree>
    <p:extLst>
      <p:ext uri="{BB962C8B-B14F-4D97-AF65-F5344CB8AC3E}">
        <p14:creationId xmlns:p14="http://schemas.microsoft.com/office/powerpoint/2010/main" val="42182701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文本占位符 2"/>
          <p:cNvSpPr>
            <a:spLocks noGrp="1"/>
          </p:cNvSpPr>
          <p:nvPr>
            <p:ph type="body" idx="1"/>
          </p:nvPr>
        </p:nvSpPr>
        <p:spPr/>
        <p:txBody>
          <a:bodyPr/>
          <a:lstStyle/>
          <a:p>
            <a:endParaRPr lang="zh-CN" altLang="en-US"/>
          </a:p>
        </p:txBody>
      </p:sp>
      <p:pic>
        <p:nvPicPr>
          <p:cNvPr id="4" name="图片 3"/>
          <p:cNvPicPr>
            <a:picLocks noChangeAspect="1"/>
          </p:cNvPicPr>
          <p:nvPr/>
        </p:nvPicPr>
        <p:blipFill>
          <a:blip r:embed="rId3"/>
          <a:stretch>
            <a:fillRect/>
          </a:stretch>
        </p:blipFill>
        <p:spPr>
          <a:xfrm>
            <a:off x="504818" y="919715"/>
            <a:ext cx="8124839" cy="5551299"/>
          </a:xfrm>
          <a:prstGeom prst="rect">
            <a:avLst/>
          </a:prstGeom>
        </p:spPr>
      </p:pic>
    </p:spTree>
    <p:extLst>
      <p:ext uri="{BB962C8B-B14F-4D97-AF65-F5344CB8AC3E}">
        <p14:creationId xmlns:p14="http://schemas.microsoft.com/office/powerpoint/2010/main" val="28895155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8167" y="415158"/>
            <a:ext cx="6485047" cy="5892586"/>
          </a:xfrm>
          <a:prstGeom prst="rect">
            <a:avLst/>
          </a:prstGeom>
        </p:spPr>
      </p:pic>
    </p:spTree>
    <p:extLst>
      <p:ext uri="{BB962C8B-B14F-4D97-AF65-F5344CB8AC3E}">
        <p14:creationId xmlns:p14="http://schemas.microsoft.com/office/powerpoint/2010/main" val="32994756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9243" y="708548"/>
            <a:ext cx="6539378" cy="5296896"/>
          </a:xfrm>
          <a:prstGeom prst="rect">
            <a:avLst/>
          </a:prstGeom>
        </p:spPr>
      </p:pic>
    </p:spTree>
    <p:extLst>
      <p:ext uri="{BB962C8B-B14F-4D97-AF65-F5344CB8AC3E}">
        <p14:creationId xmlns:p14="http://schemas.microsoft.com/office/powerpoint/2010/main" val="29640111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64005" y="800985"/>
            <a:ext cx="2876550" cy="4876800"/>
          </a:xfrm>
          <a:prstGeom prst="rect">
            <a:avLst/>
          </a:prstGeom>
        </p:spPr>
      </p:pic>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974" y="1089616"/>
            <a:ext cx="5456697" cy="4205398"/>
          </a:xfrm>
          <a:prstGeom prst="rect">
            <a:avLst/>
          </a:prstGeom>
        </p:spPr>
      </p:pic>
      <p:sp>
        <p:nvSpPr>
          <p:cNvPr id="6" name="文本框 5"/>
          <p:cNvSpPr txBox="1"/>
          <p:nvPr/>
        </p:nvSpPr>
        <p:spPr>
          <a:xfrm>
            <a:off x="1392865" y="6018028"/>
            <a:ext cx="4281941" cy="646331"/>
          </a:xfrm>
          <a:prstGeom prst="rect">
            <a:avLst/>
          </a:prstGeom>
          <a:noFill/>
        </p:spPr>
        <p:txBody>
          <a:bodyPr wrap="none" rtlCol="0">
            <a:spAutoFit/>
          </a:bodyPr>
          <a:lstStyle/>
          <a:p>
            <a:r>
              <a:rPr lang="en-US" altLang="zh-CN" b="1" dirty="0"/>
              <a:t>Gypsy 7 Torso Motion Capture System</a:t>
            </a:r>
          </a:p>
          <a:p>
            <a:endParaRPr lang="zh-CN" altLang="en-US" dirty="0"/>
          </a:p>
        </p:txBody>
      </p:sp>
    </p:spTree>
    <p:extLst>
      <p:ext uri="{BB962C8B-B14F-4D97-AF65-F5344CB8AC3E}">
        <p14:creationId xmlns:p14="http://schemas.microsoft.com/office/powerpoint/2010/main" val="79314985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文本占位符 2"/>
          <p:cNvSpPr>
            <a:spLocks noGrp="1"/>
          </p:cNvSpPr>
          <p:nvPr>
            <p:ph type="body" idx="1"/>
          </p:nvPr>
        </p:nvSpPr>
        <p:spPr/>
        <p:txBody>
          <a:bodyPr/>
          <a:lstStyle/>
          <a:p>
            <a:endParaRPr lang="zh-CN" altLang="en-US"/>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5476" y="664342"/>
            <a:ext cx="5675586" cy="5565865"/>
          </a:xfrm>
          <a:prstGeom prst="rect">
            <a:avLst/>
          </a:prstGeom>
        </p:spPr>
      </p:pic>
    </p:spTree>
    <p:extLst>
      <p:ext uri="{BB962C8B-B14F-4D97-AF65-F5344CB8AC3E}">
        <p14:creationId xmlns:p14="http://schemas.microsoft.com/office/powerpoint/2010/main" val="6626265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3"/>
          <p:cNvSpPr>
            <a:spLocks noGrp="1" noChangeArrowheads="1"/>
          </p:cNvSpPr>
          <p:nvPr>
            <p:ph type="body" idx="1"/>
          </p:nvPr>
        </p:nvSpPr>
        <p:spPr>
          <a:xfrm>
            <a:off x="729320" y="1060704"/>
            <a:ext cx="7610008" cy="4962144"/>
          </a:xfrm>
        </p:spPr>
        <p:txBody>
          <a:bodyPr/>
          <a:lstStyle/>
          <a:p>
            <a:pPr>
              <a:lnSpc>
                <a:spcPct val="120000"/>
              </a:lnSpc>
            </a:pPr>
            <a:r>
              <a:rPr lang="en-US" altLang="zh-CN" sz="2800" dirty="0"/>
              <a:t> </a:t>
            </a:r>
            <a:r>
              <a:rPr lang="en-US" altLang="zh-CN" sz="2800" dirty="0" smtClean="0"/>
              <a:t>       </a:t>
            </a:r>
            <a:r>
              <a:rPr lang="zh-CN" altLang="en-US" sz="2800" dirty="0" smtClean="0"/>
              <a:t>机械</a:t>
            </a:r>
            <a:r>
              <a:rPr lang="zh-CN" altLang="en-US" sz="2800" dirty="0"/>
              <a:t>跟踪器的</a:t>
            </a:r>
            <a:r>
              <a:rPr lang="zh-CN" altLang="en-US" sz="2800" dirty="0">
                <a:solidFill>
                  <a:srgbClr val="0070C0"/>
                </a:solidFill>
              </a:rPr>
              <a:t>工作原理</a:t>
            </a:r>
            <a:r>
              <a:rPr lang="zh-CN" altLang="en-US" sz="2800" dirty="0"/>
              <a:t>是通过机械连杆装置上的参考点与被测物体相接触的方法来检测其位置的变化。</a:t>
            </a:r>
          </a:p>
        </p:txBody>
      </p:sp>
      <p:graphicFrame>
        <p:nvGraphicFramePr>
          <p:cNvPr id="2" name="表格 1"/>
          <p:cNvGraphicFramePr>
            <a:graphicFrameLocks noGrp="1"/>
          </p:cNvGraphicFramePr>
          <p:nvPr>
            <p:extLst>
              <p:ext uri="{D42A27DB-BD31-4B8C-83A1-F6EECF244321}">
                <p14:modId xmlns:p14="http://schemas.microsoft.com/office/powerpoint/2010/main" val="2514528234"/>
              </p:ext>
            </p:extLst>
          </p:nvPr>
        </p:nvGraphicFramePr>
        <p:xfrm>
          <a:off x="280416" y="3074764"/>
          <a:ext cx="8433278" cy="2838356"/>
        </p:xfrm>
        <a:graphic>
          <a:graphicData uri="http://schemas.openxmlformats.org/drawingml/2006/table">
            <a:tbl>
              <a:tblPr firstRow="1" firstCol="1" bandRow="1">
                <a:tableStyleId>{5C22544A-7EE6-4342-B048-85BDC9FD1C3A}</a:tableStyleId>
              </a:tblPr>
              <a:tblGrid>
                <a:gridCol w="5144135">
                  <a:extLst>
                    <a:ext uri="{9D8B030D-6E8A-4147-A177-3AD203B41FA5}">
                      <a16:colId xmlns:a16="http://schemas.microsoft.com/office/drawing/2014/main" val="20000"/>
                    </a:ext>
                  </a:extLst>
                </a:gridCol>
                <a:gridCol w="3289143">
                  <a:extLst>
                    <a:ext uri="{9D8B030D-6E8A-4147-A177-3AD203B41FA5}">
                      <a16:colId xmlns:a16="http://schemas.microsoft.com/office/drawing/2014/main" val="20001"/>
                    </a:ext>
                  </a:extLst>
                </a:gridCol>
              </a:tblGrid>
              <a:tr h="522856">
                <a:tc>
                  <a:txBody>
                    <a:bodyPr/>
                    <a:lstStyle/>
                    <a:p>
                      <a:pPr indent="127000" algn="ctr">
                        <a:lnSpc>
                          <a:spcPct val="150000"/>
                        </a:lnSpc>
                        <a:spcAft>
                          <a:spcPts val="0"/>
                        </a:spcAft>
                      </a:pPr>
                      <a:r>
                        <a:rPr lang="zh-CN" sz="2000" kern="0" dirty="0">
                          <a:effectLst/>
                        </a:rPr>
                        <a:t>优点</a:t>
                      </a:r>
                      <a:endParaRPr lang="zh-CN" sz="2800" kern="1050" dirty="0">
                        <a:effectLst/>
                        <a:latin typeface="Times New Roman"/>
                        <a:ea typeface="宋体"/>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indent="127000" algn="ctr">
                        <a:lnSpc>
                          <a:spcPct val="150000"/>
                        </a:lnSpc>
                        <a:spcAft>
                          <a:spcPts val="0"/>
                        </a:spcAft>
                      </a:pPr>
                      <a:r>
                        <a:rPr lang="zh-CN" sz="2000" kern="0" dirty="0">
                          <a:solidFill>
                            <a:schemeClr val="tx1"/>
                          </a:solidFill>
                          <a:effectLst/>
                        </a:rPr>
                        <a:t>缺点</a:t>
                      </a:r>
                      <a:endParaRPr lang="zh-CN" sz="2800" kern="1050" dirty="0">
                        <a:solidFill>
                          <a:schemeClr val="tx1"/>
                        </a:solidFill>
                        <a:effectLst/>
                        <a:latin typeface="Times New Roman"/>
                        <a:ea typeface="宋体"/>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0000"/>
                  </a:ext>
                </a:extLst>
              </a:tr>
              <a:tr h="2315500">
                <a:tc>
                  <a:txBody>
                    <a:bodyPr/>
                    <a:lstStyle/>
                    <a:p>
                      <a:pPr marL="342900" indent="-342900" algn="l">
                        <a:lnSpc>
                          <a:spcPct val="150000"/>
                        </a:lnSpc>
                        <a:spcAft>
                          <a:spcPts val="0"/>
                        </a:spcAft>
                        <a:buFont typeface="Wingdings" pitchFamily="2" charset="2"/>
                        <a:buChar char="Ø"/>
                      </a:pPr>
                      <a:r>
                        <a:rPr lang="zh-CN" sz="2000" kern="0" dirty="0">
                          <a:effectLst/>
                        </a:rPr>
                        <a:t>简单且易于使用</a:t>
                      </a:r>
                      <a:endParaRPr lang="zh-CN" sz="2800" kern="1050" dirty="0">
                        <a:effectLst/>
                      </a:endParaRPr>
                    </a:p>
                    <a:p>
                      <a:pPr marL="342900" indent="-342900" algn="l">
                        <a:lnSpc>
                          <a:spcPct val="150000"/>
                        </a:lnSpc>
                        <a:spcAft>
                          <a:spcPts val="0"/>
                        </a:spcAft>
                        <a:buFont typeface="Wingdings" pitchFamily="2" charset="2"/>
                        <a:buChar char="Ø"/>
                      </a:pPr>
                      <a:r>
                        <a:rPr lang="zh-CN" sz="2000" kern="0" dirty="0">
                          <a:effectLst/>
                        </a:rPr>
                        <a:t>不受周围环境中的金属物质和磁场的影响</a:t>
                      </a:r>
                      <a:endParaRPr lang="zh-CN" sz="2800" kern="1050" dirty="0">
                        <a:effectLst/>
                      </a:endParaRPr>
                    </a:p>
                    <a:p>
                      <a:pPr marL="342900" indent="-342900" algn="l">
                        <a:lnSpc>
                          <a:spcPct val="150000"/>
                        </a:lnSpc>
                        <a:spcAft>
                          <a:spcPts val="0"/>
                        </a:spcAft>
                        <a:buFont typeface="Wingdings" pitchFamily="2" charset="2"/>
                        <a:buChar char="Ø"/>
                      </a:pPr>
                      <a:r>
                        <a:rPr lang="zh-CN" sz="2000" kern="0" dirty="0">
                          <a:effectLst/>
                        </a:rPr>
                        <a:t>抖动比较小，延迟比较低</a:t>
                      </a:r>
                      <a:endParaRPr lang="zh-CN" sz="2800" kern="1050" dirty="0">
                        <a:effectLst/>
                      </a:endParaRPr>
                    </a:p>
                    <a:p>
                      <a:pPr marL="342900" indent="-342900" algn="l">
                        <a:lnSpc>
                          <a:spcPct val="150000"/>
                        </a:lnSpc>
                        <a:spcAft>
                          <a:spcPts val="0"/>
                        </a:spcAft>
                        <a:buFont typeface="Wingdings" pitchFamily="2" charset="2"/>
                        <a:buChar char="Ø"/>
                      </a:pPr>
                      <a:r>
                        <a:rPr lang="zh-CN" sz="2000" kern="0" dirty="0">
                          <a:effectLst/>
                        </a:rPr>
                        <a:t>与被跟踪对象之间无视觉阻挡问题</a:t>
                      </a:r>
                      <a:endParaRPr lang="zh-CN" sz="2800" kern="1050" dirty="0">
                        <a:effectLst/>
                        <a:latin typeface="Times New Roman"/>
                        <a:ea typeface="宋体"/>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marL="342900" indent="-342900" algn="just">
                        <a:lnSpc>
                          <a:spcPct val="150000"/>
                        </a:lnSpc>
                        <a:spcAft>
                          <a:spcPts val="0"/>
                        </a:spcAft>
                        <a:buFont typeface="Wingdings" pitchFamily="2" charset="2"/>
                        <a:buChar char="Ø"/>
                      </a:pPr>
                      <a:r>
                        <a:rPr lang="zh-CN" sz="2000" kern="0" dirty="0">
                          <a:effectLst/>
                        </a:rPr>
                        <a:t>机械臂受尺寸限制，工作范围有限</a:t>
                      </a:r>
                      <a:endParaRPr lang="zh-CN" sz="2800" kern="1050" dirty="0">
                        <a:effectLst/>
                      </a:endParaRPr>
                    </a:p>
                    <a:p>
                      <a:pPr marL="342900" indent="-342900" algn="just">
                        <a:lnSpc>
                          <a:spcPct val="150000"/>
                        </a:lnSpc>
                        <a:spcAft>
                          <a:spcPts val="0"/>
                        </a:spcAft>
                        <a:buFont typeface="Wingdings" pitchFamily="2" charset="2"/>
                        <a:buChar char="Ø"/>
                      </a:pPr>
                      <a:r>
                        <a:rPr lang="zh-CN" sz="2000" kern="0" dirty="0">
                          <a:effectLst/>
                        </a:rPr>
                        <a:t>人机工程学问题，降低沉浸感</a:t>
                      </a:r>
                      <a:endParaRPr lang="zh-CN" sz="2800" kern="1050" dirty="0">
                        <a:effectLst/>
                        <a:latin typeface="Times New Roman"/>
                        <a:ea typeface="宋体"/>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95541972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119862" y="161356"/>
            <a:ext cx="4701130" cy="1555249"/>
          </a:xfrm>
        </p:spPr>
        <p:txBody>
          <a:bodyPr>
            <a:normAutofit/>
          </a:bodyPr>
          <a:lstStyle/>
          <a:p>
            <a:r>
              <a:rPr lang="zh-CN" altLang="en-US" sz="4800" b="1" dirty="0">
                <a:solidFill>
                  <a:srgbClr val="CC6600"/>
                </a:solidFill>
              </a:rPr>
              <a:t>导学</a:t>
            </a:r>
            <a:r>
              <a:rPr lang="en-US" altLang="zh-CN" sz="4800" b="1" dirty="0">
                <a:solidFill>
                  <a:srgbClr val="CC6600"/>
                </a:solidFill>
              </a:rPr>
              <a:t/>
            </a:r>
            <a:br>
              <a:rPr lang="en-US" altLang="zh-CN" sz="4800" b="1" dirty="0">
                <a:solidFill>
                  <a:srgbClr val="CC6600"/>
                </a:solidFill>
              </a:rPr>
            </a:br>
            <a:endParaRPr lang="zh-CN" altLang="en-US" sz="4800" dirty="0"/>
          </a:p>
        </p:txBody>
      </p:sp>
      <p:sp>
        <p:nvSpPr>
          <p:cNvPr id="4098" name="Rectangle 3"/>
          <p:cNvSpPr>
            <a:spLocks noGrp="1" noChangeArrowheads="1"/>
          </p:cNvSpPr>
          <p:nvPr>
            <p:ph type="body" idx="1"/>
          </p:nvPr>
        </p:nvSpPr>
        <p:spPr>
          <a:xfrm>
            <a:off x="479954" y="2336254"/>
            <a:ext cx="3948112" cy="3780065"/>
          </a:xfrm>
          <a:ln>
            <a:solidFill>
              <a:srgbClr val="0070C0"/>
            </a:solidFill>
          </a:ln>
        </p:spPr>
        <p:txBody>
          <a:bodyPr>
            <a:normAutofit/>
          </a:bodyPr>
          <a:lstStyle/>
          <a:p>
            <a:pPr>
              <a:lnSpc>
                <a:spcPct val="150000"/>
              </a:lnSpc>
            </a:pPr>
            <a:r>
              <a:rPr lang="zh-CN" altLang="en-US" sz="2200" b="1" dirty="0">
                <a:solidFill>
                  <a:srgbClr val="0070C0"/>
                </a:solidFill>
              </a:rPr>
              <a:t>一、内容与</a:t>
            </a:r>
            <a:r>
              <a:rPr lang="zh-CN" altLang="en-US" sz="2200" b="1" dirty="0" smtClean="0">
                <a:solidFill>
                  <a:srgbClr val="0070C0"/>
                </a:solidFill>
              </a:rPr>
              <a:t>要求</a:t>
            </a:r>
            <a:endParaRPr lang="en-US" altLang="zh-CN" sz="2200" b="1" dirty="0" smtClean="0">
              <a:solidFill>
                <a:srgbClr val="0070C0"/>
              </a:solidFill>
            </a:endParaRPr>
          </a:p>
          <a:p>
            <a:pPr>
              <a:lnSpc>
                <a:spcPct val="150000"/>
              </a:lnSpc>
            </a:pPr>
            <a:r>
              <a:rPr lang="en-US" altLang="zh-CN" sz="1800" dirty="0"/>
              <a:t>1.</a:t>
            </a:r>
            <a:r>
              <a:rPr lang="zh-CN" altLang="en-US" sz="1800" dirty="0"/>
              <a:t>理解维度的概念，掌握六自由度的</a:t>
            </a:r>
            <a:r>
              <a:rPr lang="zh-CN" altLang="en-US" sz="1800" dirty="0" smtClean="0"/>
              <a:t>概念</a:t>
            </a:r>
            <a:r>
              <a:rPr lang="zh-CN" altLang="en-US" sz="1800" dirty="0"/>
              <a:t>，</a:t>
            </a:r>
            <a:r>
              <a:rPr lang="zh-CN" altLang="en-US" sz="1800" dirty="0" smtClean="0"/>
              <a:t>了解</a:t>
            </a:r>
            <a:r>
              <a:rPr lang="zh-CN" altLang="en-US" sz="1800" dirty="0"/>
              <a:t>跟踪器的主要性能参数</a:t>
            </a:r>
            <a:r>
              <a:rPr lang="zh-CN" altLang="en-US" sz="1800" dirty="0" smtClean="0"/>
              <a:t>，了解</a:t>
            </a:r>
            <a:r>
              <a:rPr lang="zh-CN" altLang="en-US" sz="1800" dirty="0"/>
              <a:t>多种跟踪技术。</a:t>
            </a:r>
            <a:endParaRPr lang="en-US" altLang="zh-CN" sz="1800" dirty="0" smtClean="0"/>
          </a:p>
          <a:p>
            <a:pPr>
              <a:lnSpc>
                <a:spcPct val="150000"/>
              </a:lnSpc>
            </a:pPr>
            <a:r>
              <a:rPr lang="en-US" altLang="zh-CN" sz="1800" dirty="0" smtClean="0"/>
              <a:t>2.</a:t>
            </a:r>
            <a:r>
              <a:rPr lang="zh-CN" altLang="en-US" sz="1800" dirty="0"/>
              <a:t>理解手势接口的工作原理，掌握数据手套的传感器基本配置情况，了解三维鼠标、数据衣的基本工作方式</a:t>
            </a:r>
            <a:r>
              <a:rPr lang="zh-CN" altLang="en-US" sz="1800" dirty="0" smtClean="0"/>
              <a:t>。</a:t>
            </a:r>
            <a:endParaRPr lang="zh-CN" altLang="en-US" sz="1800" dirty="0"/>
          </a:p>
        </p:txBody>
      </p:sp>
      <p:sp>
        <p:nvSpPr>
          <p:cNvPr id="5" name="Rectangle 3"/>
          <p:cNvSpPr txBox="1">
            <a:spLocks noChangeArrowheads="1"/>
          </p:cNvSpPr>
          <p:nvPr/>
        </p:nvSpPr>
        <p:spPr>
          <a:xfrm>
            <a:off x="4930190" y="2406311"/>
            <a:ext cx="3786692" cy="3769275"/>
          </a:xfrm>
          <a:prstGeom prst="rect">
            <a:avLst/>
          </a:prstGeom>
          <a:ln>
            <a:solidFill>
              <a:srgbClr val="0070C0"/>
            </a:solidFill>
          </a:ln>
        </p:spPr>
        <p:txBody>
          <a:bodyPr/>
          <a:lstStyle>
            <a:lvl1pPr indent="0">
              <a:lnSpc>
                <a:spcPct val="100000"/>
              </a:lnSpc>
              <a:spcBef>
                <a:spcPts val="1000"/>
              </a:spcBef>
              <a:buFontTx/>
              <a:buNone/>
              <a:defRPr sz="2200" b="1">
                <a:solidFill>
                  <a:srgbClr val="0070C0"/>
                </a:solidFill>
                <a:effectLst/>
              </a:defRPr>
            </a:lvl1pPr>
            <a:lvl2pPr indent="0">
              <a:lnSpc>
                <a:spcPct val="90000"/>
              </a:lnSpc>
              <a:spcBef>
                <a:spcPts val="500"/>
              </a:spcBef>
              <a:buFont typeface="Arial" panose="020B0604020202020204" pitchFamily="34" charset="0"/>
              <a:buNone/>
              <a:defRPr sz="2000">
                <a:solidFill>
                  <a:schemeClr val="tx1">
                    <a:tint val="75000"/>
                  </a:schemeClr>
                </a:solidFill>
              </a:defRPr>
            </a:lvl2pPr>
            <a:lvl3pPr indent="0">
              <a:lnSpc>
                <a:spcPct val="90000"/>
              </a:lnSpc>
              <a:spcBef>
                <a:spcPts val="500"/>
              </a:spcBef>
              <a:buFont typeface="Arial" panose="020B0604020202020204" pitchFamily="34" charset="0"/>
              <a:buNone/>
              <a:defRPr>
                <a:solidFill>
                  <a:schemeClr val="tx1">
                    <a:tint val="75000"/>
                  </a:schemeClr>
                </a:solidFill>
              </a:defRPr>
            </a:lvl3pPr>
            <a:lvl4pPr indent="0">
              <a:lnSpc>
                <a:spcPct val="90000"/>
              </a:lnSpc>
              <a:spcBef>
                <a:spcPts val="500"/>
              </a:spcBef>
              <a:buFont typeface="Arial" panose="020B0604020202020204" pitchFamily="34" charset="0"/>
              <a:buNone/>
              <a:defRPr sz="1600">
                <a:solidFill>
                  <a:schemeClr val="tx1">
                    <a:tint val="75000"/>
                  </a:schemeClr>
                </a:solidFill>
              </a:defRPr>
            </a:lvl4pPr>
            <a:lvl5pPr indent="0">
              <a:lnSpc>
                <a:spcPct val="90000"/>
              </a:lnSpc>
              <a:spcBef>
                <a:spcPts val="500"/>
              </a:spcBef>
              <a:buFont typeface="Arial" panose="020B0604020202020204" pitchFamily="34" charset="0"/>
              <a:buNone/>
              <a:defRPr sz="1600">
                <a:solidFill>
                  <a:schemeClr val="tx1">
                    <a:tint val="75000"/>
                  </a:schemeClr>
                </a:solidFill>
              </a:defRPr>
            </a:lvl5pPr>
            <a:lvl6pPr indent="0">
              <a:lnSpc>
                <a:spcPct val="90000"/>
              </a:lnSpc>
              <a:spcBef>
                <a:spcPts val="500"/>
              </a:spcBef>
              <a:buFont typeface="Arial" panose="020B0604020202020204" pitchFamily="34" charset="0"/>
              <a:buNone/>
              <a:defRPr sz="1600">
                <a:solidFill>
                  <a:schemeClr val="tx1">
                    <a:tint val="75000"/>
                  </a:schemeClr>
                </a:solidFill>
              </a:defRPr>
            </a:lvl6pPr>
            <a:lvl7pPr indent="0">
              <a:lnSpc>
                <a:spcPct val="90000"/>
              </a:lnSpc>
              <a:spcBef>
                <a:spcPts val="500"/>
              </a:spcBef>
              <a:buFont typeface="Arial" panose="020B0604020202020204" pitchFamily="34" charset="0"/>
              <a:buNone/>
              <a:defRPr sz="1600">
                <a:solidFill>
                  <a:schemeClr val="tx1">
                    <a:tint val="75000"/>
                  </a:schemeClr>
                </a:solidFill>
              </a:defRPr>
            </a:lvl7pPr>
            <a:lvl8pPr indent="0">
              <a:lnSpc>
                <a:spcPct val="90000"/>
              </a:lnSpc>
              <a:spcBef>
                <a:spcPts val="500"/>
              </a:spcBef>
              <a:buFont typeface="Arial" panose="020B0604020202020204" pitchFamily="34" charset="0"/>
              <a:buNone/>
              <a:defRPr sz="1600">
                <a:solidFill>
                  <a:schemeClr val="tx1">
                    <a:tint val="75000"/>
                  </a:schemeClr>
                </a:solidFill>
              </a:defRPr>
            </a:lvl8pPr>
            <a:lvl9pPr indent="0">
              <a:lnSpc>
                <a:spcPct val="90000"/>
              </a:lnSpc>
              <a:spcBef>
                <a:spcPts val="500"/>
              </a:spcBef>
              <a:buFont typeface="Arial" panose="020B0604020202020204" pitchFamily="34" charset="0"/>
              <a:buNone/>
              <a:defRPr sz="1600">
                <a:solidFill>
                  <a:schemeClr val="tx1">
                    <a:tint val="75000"/>
                  </a:schemeClr>
                </a:solidFill>
              </a:defRPr>
            </a:lvl9pPr>
          </a:lstStyle>
          <a:p>
            <a:r>
              <a:rPr lang="zh-CN" altLang="zh-CN" sz="2000" dirty="0"/>
              <a:t>二、重点、难点</a:t>
            </a:r>
            <a:endParaRPr lang="en-US" altLang="zh-CN" sz="2000" dirty="0"/>
          </a:p>
          <a:p>
            <a:pPr>
              <a:lnSpc>
                <a:spcPct val="150000"/>
              </a:lnSpc>
            </a:pPr>
            <a:r>
              <a:rPr lang="en-US" altLang="zh-CN" sz="1800" b="0" dirty="0" smtClean="0">
                <a:solidFill>
                  <a:schemeClr val="tx1"/>
                </a:solidFill>
              </a:rPr>
              <a:t>1.</a:t>
            </a:r>
            <a:r>
              <a:rPr lang="zh-CN" altLang="en-US" sz="1800" b="0" dirty="0" smtClean="0">
                <a:solidFill>
                  <a:schemeClr val="tx1"/>
                </a:solidFill>
              </a:rPr>
              <a:t>重点</a:t>
            </a:r>
            <a:r>
              <a:rPr lang="zh-CN" altLang="en-US" sz="1800" b="0" dirty="0">
                <a:solidFill>
                  <a:schemeClr val="tx1"/>
                </a:solidFill>
              </a:rPr>
              <a:t>是跟踪器的概念，主要的跟踪技术及手势接口的工作原理</a:t>
            </a:r>
            <a:r>
              <a:rPr lang="zh-CN" altLang="en-US" sz="1800" b="0" dirty="0" smtClean="0">
                <a:solidFill>
                  <a:schemeClr val="tx1"/>
                </a:solidFill>
              </a:rPr>
              <a:t>。</a:t>
            </a:r>
            <a:endParaRPr lang="en-US" altLang="zh-CN" sz="1800" b="0" dirty="0" smtClean="0">
              <a:solidFill>
                <a:schemeClr val="tx1"/>
              </a:solidFill>
            </a:endParaRPr>
          </a:p>
          <a:p>
            <a:pPr>
              <a:lnSpc>
                <a:spcPct val="150000"/>
              </a:lnSpc>
            </a:pPr>
            <a:r>
              <a:rPr lang="en-US" altLang="zh-CN" sz="1800" b="0" dirty="0" smtClean="0">
                <a:solidFill>
                  <a:schemeClr val="tx1"/>
                </a:solidFill>
              </a:rPr>
              <a:t>2.</a:t>
            </a:r>
            <a:r>
              <a:rPr lang="zh-CN" altLang="en-US" sz="1800" b="0" dirty="0" smtClean="0">
                <a:solidFill>
                  <a:schemeClr val="tx1"/>
                </a:solidFill>
              </a:rPr>
              <a:t>难点</a:t>
            </a:r>
            <a:r>
              <a:rPr lang="zh-CN" altLang="en-US" sz="1800" b="0" dirty="0">
                <a:solidFill>
                  <a:schemeClr val="tx1"/>
                </a:solidFill>
              </a:rPr>
              <a:t>是理解六自由度的概念和数据手套传感器的配置情况。</a:t>
            </a:r>
            <a:r>
              <a:rPr lang="en-US" altLang="zh-CN" sz="1800" b="0" dirty="0">
                <a:solidFill>
                  <a:schemeClr val="tx1"/>
                </a:solidFill>
              </a:rPr>
              <a:t>   </a:t>
            </a:r>
            <a:endParaRPr lang="zh-CN" altLang="en-US" sz="1800" b="0" dirty="0">
              <a:solidFill>
                <a:schemeClr val="tx1"/>
              </a:solidFill>
            </a:endParaRPr>
          </a:p>
        </p:txBody>
      </p:sp>
    </p:spTree>
    <p:extLst>
      <p:ext uri="{BB962C8B-B14F-4D97-AF65-F5344CB8AC3E}">
        <p14:creationId xmlns:p14="http://schemas.microsoft.com/office/powerpoint/2010/main" val="306234316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3"/>
          <p:cNvSpPr>
            <a:spLocks noGrp="1" noChangeArrowheads="1"/>
          </p:cNvSpPr>
          <p:nvPr>
            <p:ph type="body" idx="1"/>
          </p:nvPr>
        </p:nvSpPr>
        <p:spPr>
          <a:xfrm>
            <a:off x="750835" y="576610"/>
            <a:ext cx="8059678" cy="2842842"/>
          </a:xfrm>
        </p:spPr>
        <p:txBody>
          <a:bodyPr>
            <a:normAutofit/>
          </a:bodyPr>
          <a:lstStyle/>
          <a:p>
            <a:pPr>
              <a:lnSpc>
                <a:spcPct val="120000"/>
              </a:lnSpc>
            </a:pPr>
            <a:r>
              <a:rPr lang="en-US" altLang="zh-CN" sz="2800" dirty="0"/>
              <a:t>2.1.3  </a:t>
            </a:r>
            <a:r>
              <a:rPr lang="zh-CN" altLang="en-US" sz="2800" dirty="0"/>
              <a:t>电磁跟踪</a:t>
            </a:r>
            <a:r>
              <a:rPr lang="zh-CN" altLang="en-US" sz="2800" dirty="0" smtClean="0"/>
              <a:t>器</a:t>
            </a:r>
            <a:endParaRPr lang="en-US" altLang="zh-CN" sz="2800" dirty="0" smtClean="0"/>
          </a:p>
          <a:p>
            <a:pPr>
              <a:lnSpc>
                <a:spcPct val="120000"/>
              </a:lnSpc>
            </a:pPr>
            <a:r>
              <a:rPr lang="en-US" altLang="zh-CN" sz="2800" dirty="0" smtClean="0"/>
              <a:t>	</a:t>
            </a:r>
            <a:r>
              <a:rPr lang="zh-CN" altLang="en-US" sz="2800" dirty="0">
                <a:solidFill>
                  <a:srgbClr val="0070C0"/>
                </a:solidFill>
              </a:rPr>
              <a:t>电磁跟踪器</a:t>
            </a:r>
            <a:r>
              <a:rPr lang="zh-CN" altLang="en-US" sz="2800" dirty="0"/>
              <a:t>（</a:t>
            </a:r>
            <a:r>
              <a:rPr lang="en-US" altLang="zh-CN" sz="2800" dirty="0"/>
              <a:t>Magnetic Trackers</a:t>
            </a:r>
            <a:r>
              <a:rPr lang="zh-CN" altLang="en-US" sz="2800" dirty="0"/>
              <a:t>）是一种非接触式的位置测量设备，它使用由一个固定发射器产生的电磁场，来确定移动接收单元的实时位置</a:t>
            </a:r>
            <a:r>
              <a:rPr lang="zh-CN" altLang="en-US" sz="2800" dirty="0" smtClean="0"/>
              <a:t>。</a:t>
            </a:r>
            <a:endParaRPr lang="en-US" altLang="zh-CN" sz="2800" dirty="0" smtClean="0"/>
          </a:p>
          <a:p>
            <a:pPr>
              <a:lnSpc>
                <a:spcPct val="120000"/>
              </a:lnSpc>
            </a:pPr>
            <a:endParaRPr lang="zh-CN" altLang="en-US" sz="2800" dirty="0"/>
          </a:p>
        </p:txBody>
      </p:sp>
      <p:sp>
        <p:nvSpPr>
          <p:cNvPr id="6" name="Rectangle 3"/>
          <p:cNvSpPr txBox="1">
            <a:spLocks noChangeArrowheads="1"/>
          </p:cNvSpPr>
          <p:nvPr/>
        </p:nvSpPr>
        <p:spPr>
          <a:xfrm>
            <a:off x="959405" y="3419452"/>
            <a:ext cx="7424977" cy="1531889"/>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nSpc>
                <a:spcPct val="120000"/>
              </a:lnSpc>
            </a:pPr>
            <a:r>
              <a:rPr lang="zh-CN" altLang="en-US" smtClean="0">
                <a:solidFill>
                  <a:srgbClr val="0070C0"/>
                </a:solidFill>
              </a:rPr>
              <a:t>电磁跟踪器的原理</a:t>
            </a:r>
            <a:r>
              <a:rPr lang="zh-CN" altLang="en-US" smtClean="0"/>
              <a:t>就是</a:t>
            </a:r>
            <a:r>
              <a:rPr lang="zh-CN" altLang="en-US" smtClean="0">
                <a:solidFill>
                  <a:srgbClr val="FF0000"/>
                </a:solidFill>
              </a:rPr>
              <a:t>利用磁场的强度</a:t>
            </a:r>
            <a:r>
              <a:rPr lang="zh-CN" altLang="en-US" smtClean="0"/>
              <a:t>来进行位置和方向跟踪。一般由一个控制部件，几个发射器和几个接收器组成。</a:t>
            </a:r>
            <a:endParaRPr lang="zh-CN" altLang="en-US" dirty="0"/>
          </a:p>
        </p:txBody>
      </p:sp>
    </p:spTree>
    <p:extLst>
      <p:ext uri="{BB962C8B-B14F-4D97-AF65-F5344CB8AC3E}">
        <p14:creationId xmlns:p14="http://schemas.microsoft.com/office/powerpoint/2010/main" val="45515652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85744" y="535194"/>
            <a:ext cx="6943856" cy="46147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3"/>
          <p:cNvSpPr txBox="1">
            <a:spLocks noChangeArrowheads="1"/>
          </p:cNvSpPr>
          <p:nvPr/>
        </p:nvSpPr>
        <p:spPr>
          <a:xfrm>
            <a:off x="98389" y="5259588"/>
            <a:ext cx="8790799" cy="1277690"/>
          </a:xfrm>
          <a:prstGeom prst="rect">
            <a:avLst/>
          </a:prstGeom>
          <a:solidFill>
            <a:srgbClr val="66CCFF">
              <a:alpha val="34000"/>
            </a:srgbClr>
          </a:solidFill>
          <a:ln>
            <a:solidFill>
              <a:schemeClr val="accent1"/>
            </a:solidFill>
          </a:ln>
        </p:spPr>
        <p:txBody>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342900" indent="-342900">
              <a:lnSpc>
                <a:spcPct val="120000"/>
              </a:lnSpc>
              <a:buFont typeface="Wingdings" pitchFamily="2" charset="2"/>
              <a:buChar char="Ø"/>
            </a:pPr>
            <a:r>
              <a:rPr lang="zh-CN" altLang="en-US" sz="2000" dirty="0" smtClean="0"/>
              <a:t>这是一款用于跟踪位置和方向的手持设备。</a:t>
            </a:r>
            <a:endParaRPr lang="en-US" altLang="zh-CN" sz="2000" dirty="0" smtClean="0"/>
          </a:p>
          <a:p>
            <a:pPr marL="342900" indent="-342900">
              <a:lnSpc>
                <a:spcPct val="120000"/>
              </a:lnSpc>
              <a:buFont typeface="Wingdings" pitchFamily="2" charset="2"/>
              <a:buChar char="Ø"/>
            </a:pPr>
            <a:r>
              <a:rPr lang="zh-CN" altLang="en-US" sz="2000" dirty="0" smtClean="0"/>
              <a:t>适用于训练和模拟、医疗保健和理疗、康复和物理治疗、生物力学、体育动作分析等领域。</a:t>
            </a:r>
            <a:endParaRPr lang="zh-CN" altLang="en-US" sz="2000" dirty="0"/>
          </a:p>
        </p:txBody>
      </p:sp>
      <p:sp>
        <p:nvSpPr>
          <p:cNvPr id="6" name="Text Box 6"/>
          <p:cNvSpPr txBox="1">
            <a:spLocks noGrp="1" noChangeArrowheads="1"/>
          </p:cNvSpPr>
          <p:nvPr>
            <p:ph type="body" idx="1"/>
          </p:nvPr>
        </p:nvSpPr>
        <p:spPr bwMode="auto">
          <a:xfrm>
            <a:off x="1856095" y="110462"/>
            <a:ext cx="5186150" cy="424732"/>
          </a:xfrm>
          <a:prstGeom prst="rect">
            <a:avLst/>
          </a:prstGeom>
          <a:solidFill>
            <a:srgbClr val="66CCFF">
              <a:alpha val="49000"/>
            </a:srgbClr>
          </a:solidFill>
          <a:ln>
            <a:solidFill>
              <a:schemeClr val="accent1"/>
            </a:solidFill>
          </a:ln>
          <a:effectLst>
            <a:outerShdw blurRad="50800" dist="38100" dir="8100000" algn="tr" rotWithShape="0">
              <a:prstClr val="black">
                <a:alpha val="9000"/>
              </a:prstClr>
            </a:outerShdw>
          </a:effectLst>
          <a:extLst/>
        </p:spPr>
        <p:txBody>
          <a:bodyPr wrap="square">
            <a:spAutoFit/>
          </a:bodyPr>
          <a:lstStyle>
            <a:defPPr>
              <a:defRPr lang="zh-CN"/>
            </a:defPPr>
            <a:lvl1pPr>
              <a:lnSpc>
                <a:spcPct val="120000"/>
              </a:lnSpc>
              <a:defRPr sz="2800"/>
            </a:lvl1pPr>
          </a:lstStyle>
          <a:p>
            <a:r>
              <a:rPr lang="en-US" altLang="zh-CN" sz="1800" dirty="0" smtClean="0"/>
              <a:t>PowerTRAK360</a:t>
            </a:r>
            <a:r>
              <a:rPr lang="en-US" altLang="zh-CN" sz="1800" baseline="30000" dirty="0" smtClean="0"/>
              <a:t>TM</a:t>
            </a:r>
            <a:r>
              <a:rPr lang="zh-CN" altLang="en-US" sz="1800" dirty="0" smtClean="0"/>
              <a:t>电磁式位置跟踪器</a:t>
            </a:r>
            <a:endParaRPr lang="en-US" altLang="zh-CN" sz="1800" dirty="0"/>
          </a:p>
        </p:txBody>
      </p:sp>
    </p:spTree>
    <p:extLst>
      <p:ext uri="{BB962C8B-B14F-4D97-AF65-F5344CB8AC3E}">
        <p14:creationId xmlns:p14="http://schemas.microsoft.com/office/powerpoint/2010/main" val="24587779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p:cNvGraphicFramePr>
            <a:graphicFrameLocks noGrp="1"/>
          </p:cNvGraphicFramePr>
          <p:nvPr>
            <p:extLst>
              <p:ext uri="{D42A27DB-BD31-4B8C-83A1-F6EECF244321}">
                <p14:modId xmlns:p14="http://schemas.microsoft.com/office/powerpoint/2010/main" val="2384751760"/>
              </p:ext>
            </p:extLst>
          </p:nvPr>
        </p:nvGraphicFramePr>
        <p:xfrm>
          <a:off x="527842" y="1310185"/>
          <a:ext cx="8461248" cy="4420055"/>
        </p:xfrm>
        <a:graphic>
          <a:graphicData uri="http://schemas.openxmlformats.org/drawingml/2006/table">
            <a:tbl>
              <a:tblPr firstRow="1" firstCol="1" bandRow="1">
                <a:tableStyleId>{5C22544A-7EE6-4342-B048-85BDC9FD1C3A}</a:tableStyleId>
              </a:tblPr>
              <a:tblGrid>
                <a:gridCol w="3721429">
                  <a:extLst>
                    <a:ext uri="{9D8B030D-6E8A-4147-A177-3AD203B41FA5}">
                      <a16:colId xmlns:a16="http://schemas.microsoft.com/office/drawing/2014/main" val="20000"/>
                    </a:ext>
                  </a:extLst>
                </a:gridCol>
                <a:gridCol w="4739819">
                  <a:extLst>
                    <a:ext uri="{9D8B030D-6E8A-4147-A177-3AD203B41FA5}">
                      <a16:colId xmlns:a16="http://schemas.microsoft.com/office/drawing/2014/main" val="20001"/>
                    </a:ext>
                  </a:extLst>
                </a:gridCol>
              </a:tblGrid>
              <a:tr h="814222">
                <a:tc>
                  <a:txBody>
                    <a:bodyPr/>
                    <a:lstStyle/>
                    <a:p>
                      <a:pPr marL="0" indent="0" algn="ctr" defTabSz="914400" rtl="0" eaLnBrk="1" latinLnBrk="0" hangingPunct="1">
                        <a:lnSpc>
                          <a:spcPct val="150000"/>
                        </a:lnSpc>
                        <a:spcAft>
                          <a:spcPts val="0"/>
                        </a:spcAft>
                        <a:buFont typeface="Wingdings" pitchFamily="2" charset="2"/>
                        <a:buNone/>
                      </a:pPr>
                      <a:r>
                        <a:rPr lang="zh-CN" sz="2000" kern="0" dirty="0">
                          <a:solidFill>
                            <a:srgbClr val="FF0000"/>
                          </a:solidFill>
                          <a:effectLst/>
                          <a:latin typeface="+mn-lt"/>
                          <a:ea typeface="+mn-ea"/>
                          <a:cs typeface="+mn-cs"/>
                        </a:rPr>
                        <a:t>优点</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marL="0" indent="0" algn="ctr" defTabSz="914400" rtl="0" eaLnBrk="1" latinLnBrk="0" hangingPunct="1">
                        <a:lnSpc>
                          <a:spcPct val="150000"/>
                        </a:lnSpc>
                        <a:spcAft>
                          <a:spcPts val="0"/>
                        </a:spcAft>
                        <a:buFont typeface="Wingdings" pitchFamily="2" charset="2"/>
                        <a:buNone/>
                      </a:pPr>
                      <a:r>
                        <a:rPr lang="zh-CN" sz="2000" kern="0" dirty="0">
                          <a:solidFill>
                            <a:srgbClr val="FF0000"/>
                          </a:solidFill>
                          <a:effectLst/>
                          <a:latin typeface="+mn-lt"/>
                          <a:ea typeface="+mn-ea"/>
                          <a:cs typeface="+mn-cs"/>
                        </a:rPr>
                        <a:t>缺点</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0000"/>
                  </a:ext>
                </a:extLst>
              </a:tr>
              <a:tr h="3605833">
                <a:tc>
                  <a:txBody>
                    <a:bodyPr/>
                    <a:lstStyle/>
                    <a:p>
                      <a:pPr marL="342900" indent="-342900" algn="just" defTabSz="914400" rtl="0" eaLnBrk="1" latinLnBrk="0" hangingPunct="1">
                        <a:lnSpc>
                          <a:spcPct val="150000"/>
                        </a:lnSpc>
                        <a:spcAft>
                          <a:spcPts val="0"/>
                        </a:spcAft>
                        <a:buFont typeface="Wingdings" pitchFamily="2" charset="2"/>
                        <a:buChar char="Ø"/>
                      </a:pPr>
                      <a:r>
                        <a:rPr lang="zh-CN" altLang="en-US" sz="2000" kern="0" dirty="0" smtClean="0">
                          <a:solidFill>
                            <a:srgbClr val="FF0000"/>
                          </a:solidFill>
                          <a:effectLst/>
                          <a:latin typeface="+mn-lt"/>
                          <a:ea typeface="+mn-ea"/>
                          <a:cs typeface="+mn-cs"/>
                        </a:rPr>
                        <a:t>其敏感性不依赖于跟踪方位</a:t>
                      </a:r>
                    </a:p>
                    <a:p>
                      <a:pPr marL="342900" indent="-342900" algn="just" defTabSz="914400" rtl="0" eaLnBrk="1" latinLnBrk="0" hangingPunct="1">
                        <a:lnSpc>
                          <a:spcPct val="150000"/>
                        </a:lnSpc>
                        <a:spcAft>
                          <a:spcPts val="0"/>
                        </a:spcAft>
                        <a:buFont typeface="Wingdings" pitchFamily="2" charset="2"/>
                        <a:buChar char="Ø"/>
                      </a:pPr>
                      <a:r>
                        <a:rPr lang="zh-CN" altLang="en-US" sz="2000" kern="0" dirty="0" smtClean="0">
                          <a:solidFill>
                            <a:srgbClr val="FF0000"/>
                          </a:solidFill>
                          <a:effectLst/>
                          <a:latin typeface="+mn-lt"/>
                          <a:ea typeface="+mn-ea"/>
                          <a:cs typeface="+mn-cs"/>
                        </a:rPr>
                        <a:t>不受视线阻挡的限制</a:t>
                      </a:r>
                    </a:p>
                    <a:p>
                      <a:pPr marL="342900" indent="-342900" algn="just" defTabSz="914400" rtl="0" eaLnBrk="1" latinLnBrk="0" hangingPunct="1">
                        <a:lnSpc>
                          <a:spcPct val="150000"/>
                        </a:lnSpc>
                        <a:spcAft>
                          <a:spcPts val="0"/>
                        </a:spcAft>
                        <a:buFont typeface="Wingdings" pitchFamily="2" charset="2"/>
                        <a:buChar char="Ø"/>
                      </a:pPr>
                      <a:r>
                        <a:rPr lang="zh-CN" altLang="en-US" sz="2000" kern="0" dirty="0" smtClean="0">
                          <a:solidFill>
                            <a:srgbClr val="FF0000"/>
                          </a:solidFill>
                          <a:effectLst/>
                          <a:latin typeface="+mn-lt"/>
                          <a:ea typeface="+mn-ea"/>
                          <a:cs typeface="+mn-cs"/>
                        </a:rPr>
                        <a:t>体积小、价格便宜</a:t>
                      </a:r>
                      <a:endParaRPr lang="zh-CN" altLang="en-US" sz="2000" kern="0" dirty="0">
                        <a:solidFill>
                          <a:srgbClr val="FF0000"/>
                        </a:solidFill>
                        <a:effectLst/>
                        <a:latin typeface="+mn-lt"/>
                        <a:ea typeface="+mn-ea"/>
                        <a:cs typeface="+mn-cs"/>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marL="342900" indent="-342900" algn="just" defTabSz="914400" rtl="0" eaLnBrk="1" latinLnBrk="0" hangingPunct="1">
                        <a:lnSpc>
                          <a:spcPct val="150000"/>
                        </a:lnSpc>
                        <a:spcAft>
                          <a:spcPts val="0"/>
                        </a:spcAft>
                        <a:buFont typeface="Wingdings" pitchFamily="2" charset="2"/>
                        <a:buChar char="Ø"/>
                      </a:pPr>
                      <a:r>
                        <a:rPr lang="zh-CN" altLang="en-US" sz="2000" kern="0" dirty="0" smtClean="0">
                          <a:solidFill>
                            <a:srgbClr val="FF0000"/>
                          </a:solidFill>
                          <a:effectLst/>
                          <a:latin typeface="+mn-lt"/>
                          <a:ea typeface="+mn-ea"/>
                          <a:cs typeface="+mn-cs"/>
                        </a:rPr>
                        <a:t>延迟较长</a:t>
                      </a:r>
                    </a:p>
                    <a:p>
                      <a:pPr marL="342900" indent="-342900" algn="just" defTabSz="914400" rtl="0" eaLnBrk="1" latinLnBrk="0" hangingPunct="1">
                        <a:lnSpc>
                          <a:spcPct val="150000"/>
                        </a:lnSpc>
                        <a:spcAft>
                          <a:spcPts val="0"/>
                        </a:spcAft>
                        <a:buFont typeface="Wingdings" pitchFamily="2" charset="2"/>
                        <a:buChar char="Ø"/>
                      </a:pPr>
                      <a:r>
                        <a:rPr lang="zh-CN" altLang="en-US" sz="2000" kern="0" dirty="0" smtClean="0">
                          <a:solidFill>
                            <a:srgbClr val="FF0000"/>
                          </a:solidFill>
                          <a:effectLst/>
                          <a:latin typeface="+mn-lt"/>
                          <a:ea typeface="+mn-ea"/>
                          <a:cs typeface="+mn-cs"/>
                        </a:rPr>
                        <a:t>跟踪范围小</a:t>
                      </a:r>
                    </a:p>
                    <a:p>
                      <a:pPr marL="342900" indent="-342900" algn="just" defTabSz="914400" rtl="0" eaLnBrk="1" latinLnBrk="0" hangingPunct="1">
                        <a:lnSpc>
                          <a:spcPct val="150000"/>
                        </a:lnSpc>
                        <a:spcAft>
                          <a:spcPts val="0"/>
                        </a:spcAft>
                        <a:buFont typeface="Wingdings" pitchFamily="2" charset="2"/>
                        <a:buChar char="Ø"/>
                      </a:pPr>
                      <a:r>
                        <a:rPr lang="zh-CN" altLang="en-US" sz="2000" kern="0" dirty="0" smtClean="0">
                          <a:solidFill>
                            <a:srgbClr val="FF0000"/>
                          </a:solidFill>
                          <a:effectLst/>
                          <a:latin typeface="+mn-lt"/>
                          <a:ea typeface="+mn-ea"/>
                          <a:cs typeface="+mn-cs"/>
                        </a:rPr>
                        <a:t>容易受环境中大的金属物体或其他磁场的影响，信号发生畸变，跟踪精度降低</a:t>
                      </a:r>
                      <a:endParaRPr lang="zh-CN" altLang="en-US" sz="2000" kern="0" dirty="0">
                        <a:solidFill>
                          <a:srgbClr val="FF0000"/>
                        </a:solidFill>
                        <a:effectLst/>
                        <a:latin typeface="+mn-lt"/>
                        <a:ea typeface="+mn-ea"/>
                        <a:cs typeface="+mn-cs"/>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0001"/>
                  </a:ext>
                </a:extLst>
              </a:tr>
            </a:tbl>
          </a:graphicData>
        </a:graphic>
      </p:graphicFrame>
      <p:sp>
        <p:nvSpPr>
          <p:cNvPr id="3" name="五角星 2"/>
          <p:cNvSpPr/>
          <p:nvPr/>
        </p:nvSpPr>
        <p:spPr>
          <a:xfrm>
            <a:off x="7419703" y="216253"/>
            <a:ext cx="914400" cy="914400"/>
          </a:xfrm>
          <a:prstGeom prst="star5">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1319348" y="350287"/>
            <a:ext cx="4728754" cy="1200329"/>
          </a:xfrm>
          <a:prstGeom prst="rect">
            <a:avLst/>
          </a:prstGeom>
          <a:noFill/>
        </p:spPr>
        <p:txBody>
          <a:bodyPr wrap="square" rtlCol="0">
            <a:spAutoFit/>
          </a:bodyPr>
          <a:lstStyle/>
          <a:p>
            <a:r>
              <a:rPr lang="zh-CN" altLang="en-US" sz="3600" dirty="0"/>
              <a:t>电磁跟踪器</a:t>
            </a:r>
            <a:endParaRPr lang="en-US" altLang="zh-CN" sz="3600" dirty="0"/>
          </a:p>
          <a:p>
            <a:endParaRPr lang="zh-CN" altLang="en-US" sz="3600" dirty="0"/>
          </a:p>
        </p:txBody>
      </p:sp>
    </p:spTree>
    <p:extLst>
      <p:ext uri="{BB962C8B-B14F-4D97-AF65-F5344CB8AC3E}">
        <p14:creationId xmlns:p14="http://schemas.microsoft.com/office/powerpoint/2010/main" val="176109938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3"/>
          <p:cNvSpPr>
            <a:spLocks noGrp="1" noChangeArrowheads="1"/>
          </p:cNvSpPr>
          <p:nvPr>
            <p:ph type="body" idx="1"/>
          </p:nvPr>
        </p:nvSpPr>
        <p:spPr>
          <a:xfrm>
            <a:off x="858756" y="458275"/>
            <a:ext cx="8113466" cy="2812049"/>
          </a:xfrm>
        </p:spPr>
        <p:txBody>
          <a:bodyPr/>
          <a:lstStyle/>
          <a:p>
            <a:pPr>
              <a:lnSpc>
                <a:spcPct val="120000"/>
              </a:lnSpc>
            </a:pPr>
            <a:r>
              <a:rPr lang="en-US" altLang="zh-CN" sz="2800" dirty="0"/>
              <a:t>2.1.4  </a:t>
            </a:r>
            <a:r>
              <a:rPr lang="zh-CN" altLang="en-US" sz="2800" dirty="0"/>
              <a:t>超声波跟踪器</a:t>
            </a:r>
            <a:r>
              <a:rPr lang="en-US" altLang="zh-CN" sz="2800" dirty="0" smtClean="0"/>
              <a:t>	</a:t>
            </a:r>
          </a:p>
          <a:p>
            <a:pPr>
              <a:lnSpc>
                <a:spcPct val="120000"/>
              </a:lnSpc>
            </a:pPr>
            <a:r>
              <a:rPr lang="zh-CN" altLang="en-US" dirty="0" smtClean="0">
                <a:solidFill>
                  <a:srgbClr val="FF0000"/>
                </a:solidFill>
              </a:rPr>
              <a:t>超声波</a:t>
            </a:r>
            <a:r>
              <a:rPr lang="zh-CN" altLang="en-US" dirty="0">
                <a:solidFill>
                  <a:srgbClr val="FF0000"/>
                </a:solidFill>
              </a:rPr>
              <a:t>跟踪器</a:t>
            </a:r>
            <a:r>
              <a:rPr lang="zh-CN" altLang="en-US" dirty="0"/>
              <a:t>（</a:t>
            </a:r>
            <a:r>
              <a:rPr lang="en-US" altLang="zh-CN" dirty="0"/>
              <a:t>Ultrasonic Trackers</a:t>
            </a:r>
            <a:r>
              <a:rPr lang="zh-CN" altLang="en-US" dirty="0"/>
              <a:t>）是声学跟踪技术最常用的一种，是一种非接触式的位置测量设备，</a:t>
            </a:r>
            <a:r>
              <a:rPr lang="zh-CN" altLang="en-US" dirty="0">
                <a:solidFill>
                  <a:srgbClr val="FF0000"/>
                </a:solidFill>
              </a:rPr>
              <a:t>使用固定发射器产生的超声信号来确定移动接收单元的实时位置</a:t>
            </a:r>
            <a:r>
              <a:rPr lang="zh-CN" altLang="en-US" dirty="0"/>
              <a:t>。</a:t>
            </a:r>
          </a:p>
        </p:txBody>
      </p:sp>
      <p:graphicFrame>
        <p:nvGraphicFramePr>
          <p:cNvPr id="4" name="表格 3"/>
          <p:cNvGraphicFramePr>
            <a:graphicFrameLocks noGrp="1"/>
          </p:cNvGraphicFramePr>
          <p:nvPr>
            <p:extLst>
              <p:ext uri="{D42A27DB-BD31-4B8C-83A1-F6EECF244321}">
                <p14:modId xmlns:p14="http://schemas.microsoft.com/office/powerpoint/2010/main" val="557281743"/>
              </p:ext>
            </p:extLst>
          </p:nvPr>
        </p:nvGraphicFramePr>
        <p:xfrm>
          <a:off x="560113" y="2752034"/>
          <a:ext cx="8282672" cy="3266056"/>
        </p:xfrm>
        <a:graphic>
          <a:graphicData uri="http://schemas.openxmlformats.org/drawingml/2006/table">
            <a:tbl>
              <a:tblPr firstRow="1" firstCol="1" bandRow="1">
                <a:tableStyleId>{5C22544A-7EE6-4342-B048-85BDC9FD1C3A}</a:tableStyleId>
              </a:tblPr>
              <a:tblGrid>
                <a:gridCol w="3527792">
                  <a:extLst>
                    <a:ext uri="{9D8B030D-6E8A-4147-A177-3AD203B41FA5}">
                      <a16:colId xmlns:a16="http://schemas.microsoft.com/office/drawing/2014/main" val="20000"/>
                    </a:ext>
                  </a:extLst>
                </a:gridCol>
                <a:gridCol w="4754880">
                  <a:extLst>
                    <a:ext uri="{9D8B030D-6E8A-4147-A177-3AD203B41FA5}">
                      <a16:colId xmlns:a16="http://schemas.microsoft.com/office/drawing/2014/main" val="20001"/>
                    </a:ext>
                  </a:extLst>
                </a:gridCol>
              </a:tblGrid>
              <a:tr h="522856">
                <a:tc>
                  <a:txBody>
                    <a:bodyPr/>
                    <a:lstStyle/>
                    <a:p>
                      <a:pPr marL="0" indent="0" algn="ctr" defTabSz="914400" rtl="0" eaLnBrk="1" latinLnBrk="0" hangingPunct="1">
                        <a:lnSpc>
                          <a:spcPct val="150000"/>
                        </a:lnSpc>
                        <a:spcAft>
                          <a:spcPts val="0"/>
                        </a:spcAft>
                        <a:buFont typeface="Wingdings" pitchFamily="2" charset="2"/>
                        <a:buNone/>
                      </a:pPr>
                      <a:r>
                        <a:rPr lang="zh-CN" sz="2000" kern="0" dirty="0">
                          <a:solidFill>
                            <a:schemeClr val="bg1"/>
                          </a:solidFill>
                          <a:effectLst/>
                          <a:latin typeface="+mn-lt"/>
                          <a:ea typeface="+mn-ea"/>
                          <a:cs typeface="+mn-cs"/>
                        </a:rPr>
                        <a:t>优点</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marL="0" indent="0" algn="ctr" defTabSz="914400" rtl="0" eaLnBrk="1" latinLnBrk="0" hangingPunct="1">
                        <a:lnSpc>
                          <a:spcPct val="150000"/>
                        </a:lnSpc>
                        <a:spcAft>
                          <a:spcPts val="0"/>
                        </a:spcAft>
                        <a:buFont typeface="Wingdings" pitchFamily="2" charset="2"/>
                        <a:buNone/>
                      </a:pPr>
                      <a:r>
                        <a:rPr lang="zh-CN" sz="2000" kern="0" dirty="0">
                          <a:solidFill>
                            <a:schemeClr val="dk1"/>
                          </a:solidFill>
                          <a:effectLst/>
                          <a:latin typeface="+mn-lt"/>
                          <a:ea typeface="+mn-ea"/>
                          <a:cs typeface="+mn-cs"/>
                        </a:rPr>
                        <a:t>缺点</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0000"/>
                  </a:ext>
                </a:extLst>
              </a:tr>
              <a:tr h="2315500">
                <a:tc>
                  <a:txBody>
                    <a:bodyPr/>
                    <a:lstStyle/>
                    <a:p>
                      <a:pPr marL="342900" indent="-342900" algn="just" defTabSz="914400" rtl="0" eaLnBrk="1" latinLnBrk="0" hangingPunct="1">
                        <a:lnSpc>
                          <a:spcPct val="150000"/>
                        </a:lnSpc>
                        <a:spcAft>
                          <a:spcPts val="0"/>
                        </a:spcAft>
                        <a:buFont typeface="Wingdings" pitchFamily="2" charset="2"/>
                        <a:buChar char="Ø"/>
                      </a:pPr>
                      <a:r>
                        <a:rPr lang="zh-CN" altLang="en-US" sz="2000" kern="0" dirty="0" smtClean="0">
                          <a:solidFill>
                            <a:schemeClr val="bg1"/>
                          </a:solidFill>
                          <a:effectLst/>
                          <a:latin typeface="+mn-lt"/>
                          <a:ea typeface="+mn-ea"/>
                          <a:cs typeface="+mn-cs"/>
                        </a:rPr>
                        <a:t>不受环境磁场及铁磁物体的影响</a:t>
                      </a:r>
                    </a:p>
                    <a:p>
                      <a:pPr marL="342900" indent="-342900" algn="just" defTabSz="914400" rtl="0" eaLnBrk="1" latinLnBrk="0" hangingPunct="1">
                        <a:lnSpc>
                          <a:spcPct val="150000"/>
                        </a:lnSpc>
                        <a:spcAft>
                          <a:spcPts val="0"/>
                        </a:spcAft>
                        <a:buFont typeface="Wingdings" pitchFamily="2" charset="2"/>
                        <a:buChar char="Ø"/>
                      </a:pPr>
                      <a:r>
                        <a:rPr lang="zh-CN" altLang="en-US" sz="2000" kern="0" dirty="0" smtClean="0">
                          <a:solidFill>
                            <a:schemeClr val="bg1"/>
                          </a:solidFill>
                          <a:effectLst/>
                          <a:latin typeface="+mn-lt"/>
                          <a:ea typeface="+mn-ea"/>
                          <a:cs typeface="+mn-cs"/>
                        </a:rPr>
                        <a:t>不产生电磁辐射</a:t>
                      </a:r>
                    </a:p>
                    <a:p>
                      <a:pPr marL="342900" indent="-342900" algn="just" defTabSz="914400" rtl="0" eaLnBrk="1" latinLnBrk="0" hangingPunct="1">
                        <a:lnSpc>
                          <a:spcPct val="150000"/>
                        </a:lnSpc>
                        <a:spcAft>
                          <a:spcPts val="0"/>
                        </a:spcAft>
                        <a:buFont typeface="Wingdings" pitchFamily="2" charset="2"/>
                        <a:buChar char="Ø"/>
                      </a:pPr>
                      <a:r>
                        <a:rPr lang="zh-CN" altLang="en-US" sz="2000" kern="0" dirty="0" smtClean="0">
                          <a:solidFill>
                            <a:schemeClr val="bg1"/>
                          </a:solidFill>
                          <a:effectLst/>
                          <a:latin typeface="+mn-lt"/>
                          <a:ea typeface="+mn-ea"/>
                          <a:cs typeface="+mn-cs"/>
                        </a:rPr>
                        <a:t>价格便宜</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marL="342900" indent="-342900" algn="just" defTabSz="914400" rtl="0" eaLnBrk="1" latinLnBrk="0" hangingPunct="1">
                        <a:lnSpc>
                          <a:spcPct val="150000"/>
                        </a:lnSpc>
                        <a:spcAft>
                          <a:spcPts val="0"/>
                        </a:spcAft>
                        <a:buFont typeface="Wingdings" pitchFamily="2" charset="2"/>
                        <a:buChar char="Ø"/>
                      </a:pPr>
                      <a:r>
                        <a:rPr lang="zh-CN" altLang="en-US" sz="2000" kern="0" dirty="0" smtClean="0">
                          <a:solidFill>
                            <a:schemeClr val="dk1"/>
                          </a:solidFill>
                          <a:effectLst/>
                          <a:latin typeface="+mn-lt"/>
                          <a:ea typeface="+mn-ea"/>
                          <a:cs typeface="+mn-cs"/>
                        </a:rPr>
                        <a:t>更新率慢</a:t>
                      </a:r>
                    </a:p>
                    <a:p>
                      <a:pPr marL="342900" indent="-342900" algn="just" defTabSz="914400" rtl="0" eaLnBrk="1" latinLnBrk="0" hangingPunct="1">
                        <a:lnSpc>
                          <a:spcPct val="150000"/>
                        </a:lnSpc>
                        <a:spcAft>
                          <a:spcPts val="0"/>
                        </a:spcAft>
                        <a:buFont typeface="Wingdings" pitchFamily="2" charset="2"/>
                        <a:buChar char="Ø"/>
                      </a:pPr>
                      <a:r>
                        <a:rPr lang="zh-CN" altLang="en-US" sz="2000" kern="0" dirty="0" smtClean="0">
                          <a:solidFill>
                            <a:schemeClr val="dk1"/>
                          </a:solidFill>
                          <a:effectLst/>
                          <a:latin typeface="+mn-lt"/>
                          <a:ea typeface="+mn-ea"/>
                          <a:cs typeface="+mn-cs"/>
                        </a:rPr>
                        <a:t>超声波信号在空气中的传播衰减，影响跟踪器工作范围</a:t>
                      </a:r>
                    </a:p>
                    <a:p>
                      <a:pPr marL="342900" indent="-342900" algn="just" defTabSz="914400" rtl="0" eaLnBrk="1" latinLnBrk="0" hangingPunct="1">
                        <a:lnSpc>
                          <a:spcPct val="150000"/>
                        </a:lnSpc>
                        <a:spcAft>
                          <a:spcPts val="0"/>
                        </a:spcAft>
                        <a:buFont typeface="Wingdings" pitchFamily="2" charset="2"/>
                        <a:buChar char="Ø"/>
                      </a:pPr>
                      <a:r>
                        <a:rPr lang="zh-CN" altLang="en-US" sz="2000" kern="0" dirty="0" smtClean="0">
                          <a:solidFill>
                            <a:schemeClr val="dk1"/>
                          </a:solidFill>
                          <a:effectLst/>
                          <a:latin typeface="+mn-lt"/>
                          <a:ea typeface="+mn-ea"/>
                          <a:cs typeface="+mn-cs"/>
                        </a:rPr>
                        <a:t>发射器和接收器之间要求无阻挡</a:t>
                      </a:r>
                    </a:p>
                    <a:p>
                      <a:pPr marL="342900" indent="-342900" algn="just" defTabSz="914400" rtl="0" eaLnBrk="1" latinLnBrk="0" hangingPunct="1">
                        <a:lnSpc>
                          <a:spcPct val="150000"/>
                        </a:lnSpc>
                        <a:spcAft>
                          <a:spcPts val="0"/>
                        </a:spcAft>
                        <a:buFont typeface="Wingdings" pitchFamily="2" charset="2"/>
                        <a:buChar char="Ø"/>
                      </a:pPr>
                      <a:r>
                        <a:rPr lang="zh-CN" altLang="en-US" sz="2000" kern="0" dirty="0" smtClean="0">
                          <a:solidFill>
                            <a:schemeClr val="dk1"/>
                          </a:solidFill>
                          <a:effectLst/>
                          <a:latin typeface="+mn-lt"/>
                          <a:ea typeface="+mn-ea"/>
                          <a:cs typeface="+mn-cs"/>
                        </a:rPr>
                        <a:t>背景噪声和其它超声源会破坏跟踪器的信号</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0001"/>
                  </a:ext>
                </a:extLst>
              </a:tr>
            </a:tbl>
          </a:graphicData>
        </a:graphic>
      </p:graphicFrame>
      <p:sp>
        <p:nvSpPr>
          <p:cNvPr id="5" name="五角星 4"/>
          <p:cNvSpPr/>
          <p:nvPr/>
        </p:nvSpPr>
        <p:spPr>
          <a:xfrm>
            <a:off x="7824651" y="4268"/>
            <a:ext cx="914400" cy="914400"/>
          </a:xfrm>
          <a:prstGeom prst="star5">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08201347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3"/>
          <p:cNvSpPr>
            <a:spLocks noGrp="1" noChangeArrowheads="1"/>
          </p:cNvSpPr>
          <p:nvPr>
            <p:ph type="body" idx="1"/>
          </p:nvPr>
        </p:nvSpPr>
        <p:spPr>
          <a:xfrm>
            <a:off x="1044160" y="715741"/>
            <a:ext cx="7610008" cy="1790790"/>
          </a:xfrm>
        </p:spPr>
        <p:txBody>
          <a:bodyPr/>
          <a:lstStyle/>
          <a:p>
            <a:pPr>
              <a:lnSpc>
                <a:spcPct val="120000"/>
              </a:lnSpc>
            </a:pPr>
            <a:r>
              <a:rPr lang="zh-CN" altLang="en-US" dirty="0"/>
              <a:t>超声波跟踪器的测量基于三角测量，周期性的激活每个扬声器，计算它到三个接收器麦克风的距离。控制器对麦克风进行采样，并根据校准常数将采样值转换成位置和方向，然后发送给计算机，用于渲染图形场景。</a:t>
            </a:r>
          </a:p>
        </p:txBody>
      </p:sp>
      <p:pic>
        <p:nvPicPr>
          <p:cNvPr id="4" name="Picture 1" descr="C:\Users\Administrator\AppData\Roaming\Tencent\Users\14333679\QQ\WinTemp\RichOle\UFQ7WG99@9S1K)8%MD4CGV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50279" y="2639209"/>
            <a:ext cx="4442536" cy="2768346"/>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p:cNvSpPr/>
          <p:nvPr/>
        </p:nvSpPr>
        <p:spPr>
          <a:xfrm>
            <a:off x="680951" y="5491841"/>
            <a:ext cx="8181191" cy="1015663"/>
          </a:xfrm>
          <a:prstGeom prst="rect">
            <a:avLst/>
          </a:prstGeom>
          <a:solidFill>
            <a:srgbClr val="66CCFF">
              <a:alpha val="40000"/>
            </a:srgbClr>
          </a:solidFill>
          <a:ln>
            <a:solidFill>
              <a:srgbClr val="FFFF00"/>
            </a:solidFill>
          </a:ln>
        </p:spPr>
        <p:txBody>
          <a:bodyPr wrap="square">
            <a:spAutoFit/>
          </a:bodyPr>
          <a:lstStyle/>
          <a:p>
            <a:pPr marL="342900" indent="-342900">
              <a:lnSpc>
                <a:spcPct val="150000"/>
              </a:lnSpc>
              <a:buFont typeface="Wingdings" pitchFamily="2" charset="2"/>
              <a:buChar char="Ø"/>
            </a:pPr>
            <a:r>
              <a:rPr lang="zh-CN" altLang="en-US" sz="2000" dirty="0"/>
              <a:t>目前应用领域有机器位置定位、机器人技术指引和跟踪、高安全物体跟踪、高安全物体指引和室内定位系统。</a:t>
            </a:r>
          </a:p>
        </p:txBody>
      </p:sp>
    </p:spTree>
    <p:extLst>
      <p:ext uri="{BB962C8B-B14F-4D97-AF65-F5344CB8AC3E}">
        <p14:creationId xmlns:p14="http://schemas.microsoft.com/office/powerpoint/2010/main" val="22875565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3"/>
          <p:cNvSpPr>
            <a:spLocks noGrp="1" noChangeArrowheads="1"/>
          </p:cNvSpPr>
          <p:nvPr>
            <p:ph type="body" idx="1"/>
          </p:nvPr>
        </p:nvSpPr>
        <p:spPr>
          <a:xfrm>
            <a:off x="914397" y="219456"/>
            <a:ext cx="8433995" cy="1792224"/>
          </a:xfrm>
        </p:spPr>
        <p:txBody>
          <a:bodyPr/>
          <a:lstStyle/>
          <a:p>
            <a:pPr>
              <a:lnSpc>
                <a:spcPct val="120000"/>
              </a:lnSpc>
            </a:pPr>
            <a:r>
              <a:rPr lang="en-US" altLang="zh-CN" sz="2800" dirty="0"/>
              <a:t>2.1.5  </a:t>
            </a:r>
            <a:r>
              <a:rPr lang="zh-CN" altLang="en-US" sz="2800" dirty="0"/>
              <a:t>光学跟踪</a:t>
            </a:r>
            <a:r>
              <a:rPr lang="zh-CN" altLang="en-US" sz="2800" dirty="0" smtClean="0"/>
              <a:t>器</a:t>
            </a:r>
            <a:endParaRPr lang="en-US" altLang="zh-CN" sz="2800" dirty="0" smtClean="0"/>
          </a:p>
          <a:p>
            <a:pPr>
              <a:lnSpc>
                <a:spcPct val="120000"/>
              </a:lnSpc>
            </a:pPr>
            <a:r>
              <a:rPr lang="zh-CN" altLang="en-US" dirty="0" smtClean="0">
                <a:solidFill>
                  <a:srgbClr val="0070C0"/>
                </a:solidFill>
              </a:rPr>
              <a:t>光学</a:t>
            </a:r>
            <a:r>
              <a:rPr lang="zh-CN" altLang="en-US" dirty="0">
                <a:solidFill>
                  <a:srgbClr val="0070C0"/>
                </a:solidFill>
              </a:rPr>
              <a:t>跟踪器</a:t>
            </a:r>
            <a:r>
              <a:rPr lang="zh-CN" altLang="en-US" dirty="0"/>
              <a:t>（</a:t>
            </a:r>
            <a:r>
              <a:rPr lang="en-US" altLang="zh-CN" dirty="0"/>
              <a:t>Optical Trackers</a:t>
            </a:r>
            <a:r>
              <a:rPr lang="zh-CN" altLang="en-US" dirty="0" smtClean="0"/>
              <a:t>）是</a:t>
            </a:r>
            <a:r>
              <a:rPr lang="zh-CN" altLang="en-US" dirty="0"/>
              <a:t>一种非接触式的位置测量设备，使用光学感知来确定对象的实时位置和方向</a:t>
            </a:r>
            <a:r>
              <a:rPr lang="zh-CN" altLang="en-US" dirty="0" smtClean="0"/>
              <a:t>。</a:t>
            </a:r>
            <a:endParaRPr lang="en-US" altLang="zh-CN" dirty="0" smtClean="0"/>
          </a:p>
          <a:p>
            <a:pPr>
              <a:lnSpc>
                <a:spcPct val="120000"/>
              </a:lnSpc>
            </a:pPr>
            <a:endParaRPr lang="zh-CN" altLang="en-US" sz="2800" dirty="0"/>
          </a:p>
        </p:txBody>
      </p:sp>
      <p:pic>
        <p:nvPicPr>
          <p:cNvPr id="4" name="Picture 1" descr="C:\Users\Administrator\AppData\Roaming\Tencent\Users\14333679\QQ\WinTemp\RichOle\WJ}C@YO$0){W663LX}95H0X.png"/>
          <p:cNvPicPr>
            <a:picLocks noChangeAspect="1" noChangeArrowheads="1"/>
          </p:cNvPicPr>
          <p:nvPr/>
        </p:nvPicPr>
        <p:blipFill rotWithShape="1">
          <a:blip r:embed="rId2">
            <a:extLst>
              <a:ext uri="{28A0092B-C50C-407E-A947-70E740481C1C}">
                <a14:useLocalDpi xmlns:a14="http://schemas.microsoft.com/office/drawing/2010/main" val="0"/>
              </a:ext>
            </a:extLst>
          </a:blip>
          <a:srcRect r="44529"/>
          <a:stretch/>
        </p:blipFill>
        <p:spPr bwMode="auto">
          <a:xfrm>
            <a:off x="5385793" y="2139873"/>
            <a:ext cx="2194559" cy="1981779"/>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3"/>
          <p:cNvSpPr txBox="1">
            <a:spLocks noChangeArrowheads="1"/>
          </p:cNvSpPr>
          <p:nvPr/>
        </p:nvSpPr>
        <p:spPr>
          <a:xfrm>
            <a:off x="241747" y="2263447"/>
            <a:ext cx="4270118" cy="3506792"/>
          </a:xfrm>
          <a:prstGeom prst="rect">
            <a:avLst/>
          </a:prstGeom>
          <a:solidFill>
            <a:srgbClr val="66CCFF">
              <a:alpha val="34000"/>
            </a:srgbClr>
          </a:solidFill>
          <a:ln>
            <a:solidFill>
              <a:schemeClr val="accent1"/>
            </a:solidFill>
          </a:ln>
        </p:spPr>
        <p:txBody>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nSpc>
                <a:spcPct val="120000"/>
              </a:lnSpc>
            </a:pPr>
            <a:r>
              <a:rPr lang="zh-CN" altLang="en-US" sz="2000" dirty="0" smtClean="0">
                <a:solidFill>
                  <a:srgbClr val="0070C0"/>
                </a:solidFill>
              </a:rPr>
              <a:t>从外向里看的光学跟踪器</a:t>
            </a:r>
            <a:endParaRPr lang="en-US" altLang="zh-CN" sz="2000" dirty="0" smtClean="0">
              <a:solidFill>
                <a:srgbClr val="0070C0"/>
              </a:solidFill>
            </a:endParaRPr>
          </a:p>
          <a:p>
            <a:pPr marL="342900" indent="-342900">
              <a:lnSpc>
                <a:spcPct val="120000"/>
              </a:lnSpc>
              <a:buFont typeface="Wingdings" pitchFamily="2" charset="2"/>
              <a:buChar char="Ø"/>
            </a:pPr>
            <a:r>
              <a:rPr lang="zh-CN" altLang="en-US" sz="1800" dirty="0"/>
              <a:t>在被跟踪的运动物体上</a:t>
            </a:r>
            <a:r>
              <a:rPr lang="zh-CN" altLang="en-US" sz="1800" dirty="0" smtClean="0"/>
              <a:t>安装几</a:t>
            </a:r>
            <a:r>
              <a:rPr lang="zh-CN" altLang="en-US" sz="1800" dirty="0"/>
              <a:t>个发射器（</a:t>
            </a:r>
            <a:r>
              <a:rPr lang="zh-CN" altLang="en-US" sz="1800" dirty="0" smtClean="0"/>
              <a:t>如</a:t>
            </a:r>
            <a:r>
              <a:rPr lang="en-US" altLang="zh-CN" sz="1800" dirty="0" smtClean="0"/>
              <a:t>LED</a:t>
            </a:r>
            <a:r>
              <a:rPr lang="zh-CN" altLang="en-US" sz="1800" dirty="0"/>
              <a:t>灯标），由固定的传感器（</a:t>
            </a:r>
            <a:r>
              <a:rPr lang="zh-CN" altLang="en-US" sz="1800" dirty="0" smtClean="0"/>
              <a:t>如</a:t>
            </a:r>
            <a:r>
              <a:rPr lang="en-US" altLang="zh-CN" sz="1800" dirty="0" smtClean="0"/>
              <a:t>CCD</a:t>
            </a:r>
            <a:r>
              <a:rPr lang="zh-CN" altLang="en-US" sz="1800" dirty="0"/>
              <a:t>照相机）从外面观测发射器的运动，从而得出被跟踪物体的位置与方向</a:t>
            </a:r>
            <a:r>
              <a:rPr lang="zh-CN" altLang="en-US" sz="1800" dirty="0" smtClean="0"/>
              <a:t>。</a:t>
            </a:r>
            <a:endParaRPr lang="en-US" altLang="zh-CN" sz="1800" dirty="0" smtClean="0"/>
          </a:p>
          <a:p>
            <a:pPr marL="342900" indent="-342900">
              <a:lnSpc>
                <a:spcPct val="120000"/>
              </a:lnSpc>
              <a:buFont typeface="Wingdings" pitchFamily="2" charset="2"/>
              <a:buChar char="Ø"/>
            </a:pPr>
            <a:r>
              <a:rPr lang="zh-CN" altLang="en-US" sz="1800" dirty="0"/>
              <a:t>适合跟踪较复杂的运动，如手势，所以数据手套上跟踪系统一般用从外向内的结构。</a:t>
            </a:r>
          </a:p>
          <a:p>
            <a:pPr>
              <a:lnSpc>
                <a:spcPct val="120000"/>
              </a:lnSpc>
            </a:pPr>
            <a:endParaRPr lang="en-US" altLang="zh-CN" sz="1800" dirty="0" smtClean="0"/>
          </a:p>
        </p:txBody>
      </p:sp>
      <p:pic>
        <p:nvPicPr>
          <p:cNvPr id="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50056" y="4262536"/>
            <a:ext cx="2010566" cy="1508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3"/>
          <p:cNvSpPr txBox="1">
            <a:spLocks noChangeArrowheads="1"/>
          </p:cNvSpPr>
          <p:nvPr/>
        </p:nvSpPr>
        <p:spPr>
          <a:xfrm>
            <a:off x="5543367" y="5770648"/>
            <a:ext cx="1879412" cy="397718"/>
          </a:xfrm>
          <a:prstGeom prst="rect">
            <a:avLst/>
          </a:prstGeom>
          <a:solidFill>
            <a:srgbClr val="66CCFF">
              <a:alpha val="34000"/>
            </a:srgbClr>
          </a:solidFill>
          <a:ln>
            <a:solidFill>
              <a:schemeClr val="accent1"/>
            </a:solidFill>
          </a:ln>
        </p:spPr>
        <p:txBody>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nSpc>
                <a:spcPct val="120000"/>
              </a:lnSpc>
            </a:pPr>
            <a:r>
              <a:rPr lang="zh-CN" altLang="en-US" sz="1800" dirty="0">
                <a:solidFill>
                  <a:srgbClr val="0070C0"/>
                </a:solidFill>
              </a:rPr>
              <a:t>可</a:t>
            </a:r>
            <a:r>
              <a:rPr lang="zh-CN" altLang="en-US" sz="1800" dirty="0" smtClean="0">
                <a:solidFill>
                  <a:srgbClr val="0070C0"/>
                </a:solidFill>
              </a:rPr>
              <a:t>用于康复治疗 </a:t>
            </a:r>
            <a:endParaRPr lang="zh-CN" altLang="en-US" sz="1800" dirty="0">
              <a:solidFill>
                <a:srgbClr val="0070C0"/>
              </a:solidFill>
            </a:endParaRPr>
          </a:p>
        </p:txBody>
      </p:sp>
      <p:pic>
        <p:nvPicPr>
          <p:cNvPr id="8" name="Picture 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60622" y="4262536"/>
            <a:ext cx="1845496" cy="14896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596656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3"/>
          <p:cNvSpPr>
            <a:spLocks noGrp="1" noChangeArrowheads="1"/>
          </p:cNvSpPr>
          <p:nvPr>
            <p:ph type="body" idx="1"/>
          </p:nvPr>
        </p:nvSpPr>
        <p:spPr>
          <a:xfrm>
            <a:off x="517035" y="1194877"/>
            <a:ext cx="4173299" cy="3495458"/>
          </a:xfrm>
          <a:solidFill>
            <a:srgbClr val="66CCFF">
              <a:alpha val="34000"/>
            </a:srgbClr>
          </a:solidFill>
          <a:ln>
            <a:solidFill>
              <a:schemeClr val="accent1"/>
            </a:solidFill>
          </a:ln>
        </p:spPr>
        <p:txBody>
          <a:bodyPr/>
          <a:lstStyle/>
          <a:p>
            <a:pPr>
              <a:lnSpc>
                <a:spcPct val="120000"/>
              </a:lnSpc>
            </a:pPr>
            <a:r>
              <a:rPr lang="zh-CN" altLang="zh-CN" sz="2000" dirty="0" smtClean="0">
                <a:solidFill>
                  <a:srgbClr val="0070C0"/>
                </a:solidFill>
              </a:rPr>
              <a:t>从</a:t>
            </a:r>
            <a:r>
              <a:rPr lang="zh-CN" altLang="zh-CN" sz="2000" dirty="0">
                <a:solidFill>
                  <a:srgbClr val="0070C0"/>
                </a:solidFill>
              </a:rPr>
              <a:t>里向外看的光学跟踪器</a:t>
            </a:r>
          </a:p>
          <a:p>
            <a:pPr marL="342900" indent="-342900">
              <a:lnSpc>
                <a:spcPct val="120000"/>
              </a:lnSpc>
              <a:buFont typeface="Wingdings" pitchFamily="2" charset="2"/>
              <a:buChar char="Ø"/>
            </a:pPr>
            <a:r>
              <a:rPr lang="zh-CN" altLang="en-US" sz="2000" dirty="0"/>
              <a:t>在被跟踪</a:t>
            </a:r>
            <a:r>
              <a:rPr lang="zh-CN" altLang="en-US" sz="2000" dirty="0" smtClean="0"/>
              <a:t>的运动对象</a:t>
            </a:r>
            <a:r>
              <a:rPr lang="zh-CN" altLang="en-US" sz="2000" dirty="0"/>
              <a:t>上安装</a:t>
            </a:r>
            <a:r>
              <a:rPr lang="zh-CN" altLang="en-US" sz="2000" dirty="0" smtClean="0"/>
              <a:t>传感器（如带传感器的</a:t>
            </a:r>
            <a:r>
              <a:rPr lang="en-US" altLang="zh-CN" sz="2000" dirty="0" smtClean="0"/>
              <a:t>HMD</a:t>
            </a:r>
            <a:r>
              <a:rPr lang="zh-CN" altLang="en-US" sz="2000" dirty="0"/>
              <a:t>），从里面向外观测固定的</a:t>
            </a:r>
            <a:r>
              <a:rPr lang="zh-CN" altLang="en-US" sz="2000" dirty="0" smtClean="0"/>
              <a:t>发射器</a:t>
            </a:r>
            <a:r>
              <a:rPr lang="zh-CN" altLang="en-US" sz="2000" dirty="0"/>
              <a:t>（如</a:t>
            </a:r>
            <a:r>
              <a:rPr lang="en-US" altLang="zh-CN" sz="2000" dirty="0" smtClean="0"/>
              <a:t>LED</a:t>
            </a:r>
            <a:r>
              <a:rPr lang="zh-CN" altLang="en-US" sz="2000" dirty="0" smtClean="0"/>
              <a:t>天花板），</a:t>
            </a:r>
            <a:r>
              <a:rPr lang="zh-CN" altLang="en-US" sz="2000" dirty="0"/>
              <a:t>来得出自身的运动情况</a:t>
            </a:r>
            <a:r>
              <a:rPr lang="zh-CN" altLang="en-US" sz="2000" dirty="0" smtClean="0"/>
              <a:t>。</a:t>
            </a:r>
            <a:endParaRPr lang="en-US" altLang="zh-CN" sz="2000" dirty="0" smtClean="0"/>
          </a:p>
          <a:p>
            <a:pPr marL="342900" indent="-342900">
              <a:lnSpc>
                <a:spcPct val="120000"/>
              </a:lnSpc>
              <a:buFont typeface="Wingdings" pitchFamily="2" charset="2"/>
              <a:buChar char="Ø"/>
            </a:pPr>
            <a:r>
              <a:rPr lang="zh-CN" altLang="en-US" sz="2000" dirty="0"/>
              <a:t>它对于方向上的变化是最敏感的，因此</a:t>
            </a:r>
            <a:r>
              <a:rPr lang="zh-CN" altLang="en-US" sz="2000" dirty="0">
                <a:solidFill>
                  <a:srgbClr val="FF0000"/>
                </a:solidFill>
              </a:rPr>
              <a:t>在</a:t>
            </a:r>
            <a:r>
              <a:rPr lang="en-US" altLang="zh-CN" sz="2000" dirty="0">
                <a:solidFill>
                  <a:srgbClr val="FF0000"/>
                </a:solidFill>
              </a:rPr>
              <a:t>HMD</a:t>
            </a:r>
            <a:r>
              <a:rPr lang="zh-CN" altLang="en-US" sz="2000" dirty="0">
                <a:solidFill>
                  <a:srgbClr val="FF0000"/>
                </a:solidFill>
              </a:rPr>
              <a:t>的跟踪中非常有用</a:t>
            </a:r>
            <a:r>
              <a:rPr lang="zh-CN" altLang="en-US" sz="2000" dirty="0"/>
              <a:t>。</a:t>
            </a:r>
          </a:p>
        </p:txBody>
      </p:sp>
      <p:pic>
        <p:nvPicPr>
          <p:cNvPr id="3" name="Picture 1" descr="C:\Users\Administrator\AppData\Roaming\Tencent\Users\14333679\QQ\WinTemp\RichOle\WJ}C@YO$0){W663LX}95H0X.png"/>
          <p:cNvPicPr>
            <a:picLocks noChangeAspect="1" noChangeArrowheads="1"/>
          </p:cNvPicPr>
          <p:nvPr/>
        </p:nvPicPr>
        <p:blipFill rotWithShape="1">
          <a:blip r:embed="rId2">
            <a:extLst>
              <a:ext uri="{28A0092B-C50C-407E-A947-70E740481C1C}">
                <a14:useLocalDpi xmlns:a14="http://schemas.microsoft.com/office/drawing/2010/main" val="0"/>
              </a:ext>
            </a:extLst>
          </a:blip>
          <a:srcRect l="56266"/>
          <a:stretch/>
        </p:blipFill>
        <p:spPr bwMode="auto">
          <a:xfrm>
            <a:off x="5281298" y="1130332"/>
            <a:ext cx="3120423" cy="35740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253884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p:cNvGraphicFramePr>
            <a:graphicFrameLocks noGrp="1"/>
          </p:cNvGraphicFramePr>
          <p:nvPr>
            <p:extLst>
              <p:ext uri="{D42A27DB-BD31-4B8C-83A1-F6EECF244321}">
                <p14:modId xmlns:p14="http://schemas.microsoft.com/office/powerpoint/2010/main" val="2758576439"/>
              </p:ext>
            </p:extLst>
          </p:nvPr>
        </p:nvGraphicFramePr>
        <p:xfrm>
          <a:off x="719328" y="1745836"/>
          <a:ext cx="8217408" cy="2838356"/>
        </p:xfrm>
        <a:graphic>
          <a:graphicData uri="http://schemas.openxmlformats.org/drawingml/2006/table">
            <a:tbl>
              <a:tblPr firstRow="1" firstCol="1" bandRow="1">
                <a:tableStyleId>{5C22544A-7EE6-4342-B048-85BDC9FD1C3A}</a:tableStyleId>
              </a:tblPr>
              <a:tblGrid>
                <a:gridCol w="4100098">
                  <a:extLst>
                    <a:ext uri="{9D8B030D-6E8A-4147-A177-3AD203B41FA5}">
                      <a16:colId xmlns:a16="http://schemas.microsoft.com/office/drawing/2014/main" val="20000"/>
                    </a:ext>
                  </a:extLst>
                </a:gridCol>
                <a:gridCol w="4117310">
                  <a:extLst>
                    <a:ext uri="{9D8B030D-6E8A-4147-A177-3AD203B41FA5}">
                      <a16:colId xmlns:a16="http://schemas.microsoft.com/office/drawing/2014/main" val="20001"/>
                    </a:ext>
                  </a:extLst>
                </a:gridCol>
              </a:tblGrid>
              <a:tr h="522856">
                <a:tc>
                  <a:txBody>
                    <a:bodyPr/>
                    <a:lstStyle/>
                    <a:p>
                      <a:pPr marL="0" indent="0" algn="ctr" defTabSz="914400" rtl="0" eaLnBrk="1" latinLnBrk="0" hangingPunct="1">
                        <a:lnSpc>
                          <a:spcPct val="150000"/>
                        </a:lnSpc>
                        <a:spcAft>
                          <a:spcPts val="0"/>
                        </a:spcAft>
                        <a:buFont typeface="Wingdings" pitchFamily="2" charset="2"/>
                        <a:buNone/>
                      </a:pPr>
                      <a:r>
                        <a:rPr lang="zh-CN" sz="2000" kern="0" dirty="0">
                          <a:solidFill>
                            <a:schemeClr val="bg1"/>
                          </a:solidFill>
                          <a:effectLst/>
                          <a:latin typeface="+mn-lt"/>
                          <a:ea typeface="+mn-ea"/>
                          <a:cs typeface="+mn-cs"/>
                        </a:rPr>
                        <a:t>优点</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marL="0" indent="0" algn="ctr" defTabSz="914400" rtl="0" eaLnBrk="1" latinLnBrk="0" hangingPunct="1">
                        <a:lnSpc>
                          <a:spcPct val="150000"/>
                        </a:lnSpc>
                        <a:spcAft>
                          <a:spcPts val="0"/>
                        </a:spcAft>
                        <a:buFont typeface="Wingdings" pitchFamily="2" charset="2"/>
                        <a:buNone/>
                      </a:pPr>
                      <a:r>
                        <a:rPr lang="zh-CN" sz="2000" kern="0" dirty="0">
                          <a:solidFill>
                            <a:schemeClr val="dk1"/>
                          </a:solidFill>
                          <a:effectLst/>
                          <a:latin typeface="+mn-lt"/>
                          <a:ea typeface="+mn-ea"/>
                          <a:cs typeface="+mn-cs"/>
                        </a:rPr>
                        <a:t>缺点</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0000"/>
                  </a:ext>
                </a:extLst>
              </a:tr>
              <a:tr h="2315500">
                <a:tc>
                  <a:txBody>
                    <a:bodyPr/>
                    <a:lstStyle/>
                    <a:p>
                      <a:pPr marL="342900" indent="-342900" algn="just" defTabSz="914400" rtl="0" eaLnBrk="1" latinLnBrk="0" hangingPunct="1">
                        <a:lnSpc>
                          <a:spcPct val="150000"/>
                        </a:lnSpc>
                        <a:spcAft>
                          <a:spcPts val="0"/>
                        </a:spcAft>
                        <a:buFont typeface="Wingdings" pitchFamily="2" charset="2"/>
                        <a:buChar char="Ø"/>
                      </a:pPr>
                      <a:r>
                        <a:rPr lang="zh-CN" altLang="en-US" sz="2000" kern="0" dirty="0" smtClean="0">
                          <a:solidFill>
                            <a:schemeClr val="bg1"/>
                          </a:solidFill>
                          <a:effectLst/>
                          <a:latin typeface="+mn-lt"/>
                          <a:ea typeface="+mn-ea"/>
                          <a:cs typeface="+mn-cs"/>
                        </a:rPr>
                        <a:t>在近距离内非常精确且不受磁场和声场的干扰</a:t>
                      </a:r>
                    </a:p>
                    <a:p>
                      <a:pPr marL="342900" indent="-342900" algn="just" defTabSz="914400" rtl="0" eaLnBrk="1" latinLnBrk="0" hangingPunct="1">
                        <a:lnSpc>
                          <a:spcPct val="150000"/>
                        </a:lnSpc>
                        <a:spcAft>
                          <a:spcPts val="0"/>
                        </a:spcAft>
                        <a:buFont typeface="Wingdings" pitchFamily="2" charset="2"/>
                        <a:buChar char="Ø"/>
                      </a:pPr>
                      <a:r>
                        <a:rPr lang="zh-CN" altLang="en-US" sz="2000" kern="0" dirty="0" smtClean="0">
                          <a:solidFill>
                            <a:schemeClr val="bg1"/>
                          </a:solidFill>
                          <a:effectLst/>
                          <a:latin typeface="+mn-lt"/>
                          <a:ea typeface="+mn-ea"/>
                          <a:cs typeface="+mn-cs"/>
                        </a:rPr>
                        <a:t>不受金属物质的干扰</a:t>
                      </a:r>
                    </a:p>
                    <a:p>
                      <a:pPr marL="342900" indent="-342900" algn="just" defTabSz="914400" rtl="0" eaLnBrk="1" latinLnBrk="0" hangingPunct="1">
                        <a:lnSpc>
                          <a:spcPct val="150000"/>
                        </a:lnSpc>
                        <a:spcAft>
                          <a:spcPts val="0"/>
                        </a:spcAft>
                        <a:buFont typeface="Wingdings" pitchFamily="2" charset="2"/>
                        <a:buChar char="Ø"/>
                      </a:pPr>
                      <a:r>
                        <a:rPr lang="zh-CN" altLang="en-US" sz="2000" kern="0" dirty="0" smtClean="0">
                          <a:solidFill>
                            <a:schemeClr val="bg1"/>
                          </a:solidFill>
                          <a:effectLst/>
                          <a:latin typeface="+mn-lt"/>
                          <a:ea typeface="+mn-ea"/>
                          <a:cs typeface="+mn-cs"/>
                        </a:rPr>
                        <a:t>较高的更新率和较低的延迟</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marL="342900" indent="-342900" algn="just" defTabSz="914400" rtl="0" eaLnBrk="1" latinLnBrk="0" hangingPunct="1">
                        <a:lnSpc>
                          <a:spcPct val="150000"/>
                        </a:lnSpc>
                        <a:spcAft>
                          <a:spcPts val="0"/>
                        </a:spcAft>
                        <a:buFont typeface="Wingdings" pitchFamily="2" charset="2"/>
                        <a:buChar char="Ø"/>
                      </a:pPr>
                      <a:r>
                        <a:rPr lang="zh-CN" altLang="en-US" sz="2000" kern="0" dirty="0" smtClean="0">
                          <a:solidFill>
                            <a:schemeClr val="dk1"/>
                          </a:solidFill>
                          <a:effectLst/>
                          <a:latin typeface="+mn-lt"/>
                          <a:ea typeface="+mn-ea"/>
                          <a:cs typeface="+mn-cs"/>
                        </a:rPr>
                        <a:t>要求光源与探测器可视</a:t>
                      </a:r>
                    </a:p>
                    <a:p>
                      <a:pPr marL="342900" indent="-342900" algn="just" defTabSz="914400" rtl="0" eaLnBrk="1" latinLnBrk="0" hangingPunct="1">
                        <a:lnSpc>
                          <a:spcPct val="150000"/>
                        </a:lnSpc>
                        <a:spcAft>
                          <a:spcPts val="0"/>
                        </a:spcAft>
                        <a:buFont typeface="Wingdings" pitchFamily="2" charset="2"/>
                        <a:buChar char="Ø"/>
                      </a:pPr>
                      <a:r>
                        <a:rPr lang="zh-CN" altLang="en-US" sz="2000" kern="0" dirty="0" smtClean="0">
                          <a:solidFill>
                            <a:schemeClr val="dk1"/>
                          </a:solidFill>
                          <a:effectLst/>
                          <a:latin typeface="+mn-lt"/>
                          <a:ea typeface="+mn-ea"/>
                          <a:cs typeface="+mn-cs"/>
                        </a:rPr>
                        <a:t>跟踪的角度范围有限</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0001"/>
                  </a:ext>
                </a:extLst>
              </a:tr>
            </a:tbl>
          </a:graphicData>
        </a:graphic>
      </p:graphicFrame>
      <p:sp>
        <p:nvSpPr>
          <p:cNvPr id="3" name="矩形 2"/>
          <p:cNvSpPr/>
          <p:nvPr/>
        </p:nvSpPr>
        <p:spPr>
          <a:xfrm>
            <a:off x="750594" y="1221895"/>
            <a:ext cx="2954655" cy="461665"/>
          </a:xfrm>
          <a:prstGeom prst="rect">
            <a:avLst/>
          </a:prstGeom>
        </p:spPr>
        <p:txBody>
          <a:bodyPr wrap="none">
            <a:spAutoFit/>
          </a:bodyPr>
          <a:lstStyle/>
          <a:p>
            <a:r>
              <a:rPr lang="zh-CN" altLang="en-US" sz="2400" dirty="0">
                <a:solidFill>
                  <a:srgbClr val="0070C0"/>
                </a:solidFill>
              </a:rPr>
              <a:t>光学跟踪</a:t>
            </a:r>
            <a:r>
              <a:rPr lang="zh-CN" altLang="en-US" sz="2400" dirty="0" smtClean="0">
                <a:solidFill>
                  <a:srgbClr val="0070C0"/>
                </a:solidFill>
              </a:rPr>
              <a:t>器优缺点：</a:t>
            </a:r>
            <a:endParaRPr lang="zh-CN" altLang="en-US" sz="2400" dirty="0"/>
          </a:p>
        </p:txBody>
      </p:sp>
    </p:spTree>
    <p:extLst>
      <p:ext uri="{BB962C8B-B14F-4D97-AF65-F5344CB8AC3E}">
        <p14:creationId xmlns:p14="http://schemas.microsoft.com/office/powerpoint/2010/main" val="244276513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3"/>
          <p:cNvSpPr>
            <a:spLocks noGrp="1" noChangeArrowheads="1"/>
          </p:cNvSpPr>
          <p:nvPr>
            <p:ph type="body" idx="1"/>
          </p:nvPr>
        </p:nvSpPr>
        <p:spPr>
          <a:xfrm>
            <a:off x="836895" y="576610"/>
            <a:ext cx="8027405" cy="2252651"/>
          </a:xfrm>
        </p:spPr>
        <p:txBody>
          <a:bodyPr/>
          <a:lstStyle/>
          <a:p>
            <a:pPr>
              <a:lnSpc>
                <a:spcPct val="120000"/>
              </a:lnSpc>
            </a:pPr>
            <a:r>
              <a:rPr lang="en-US" altLang="zh-CN" dirty="0"/>
              <a:t>2.1.6  </a:t>
            </a:r>
            <a:r>
              <a:rPr lang="zh-CN" altLang="en-US" dirty="0"/>
              <a:t>惯性跟踪</a:t>
            </a:r>
            <a:r>
              <a:rPr lang="zh-CN" altLang="en-US" dirty="0" smtClean="0"/>
              <a:t>器</a:t>
            </a:r>
            <a:endParaRPr lang="en-US" altLang="zh-CN" dirty="0" smtClean="0"/>
          </a:p>
          <a:p>
            <a:pPr>
              <a:lnSpc>
                <a:spcPct val="120000"/>
              </a:lnSpc>
            </a:pPr>
            <a:r>
              <a:rPr lang="en-US" altLang="zh-CN" dirty="0" smtClean="0"/>
              <a:t>	</a:t>
            </a:r>
            <a:r>
              <a:rPr lang="zh-CN" altLang="en-US" dirty="0"/>
              <a:t>惯性跟踪器通过牛顿运动定律确定方向和位置。 </a:t>
            </a:r>
            <a:endParaRPr lang="en-US" altLang="zh-CN" dirty="0" smtClean="0"/>
          </a:p>
          <a:p>
            <a:pPr>
              <a:lnSpc>
                <a:spcPct val="120000"/>
              </a:lnSpc>
            </a:pPr>
            <a:r>
              <a:rPr lang="zh-CN" altLang="en-US" dirty="0" smtClean="0">
                <a:solidFill>
                  <a:srgbClr val="FF0000"/>
                </a:solidFill>
              </a:rPr>
              <a:t>陀螺仪</a:t>
            </a:r>
            <a:r>
              <a:rPr lang="zh-CN" altLang="en-US" dirty="0"/>
              <a:t>和</a:t>
            </a:r>
            <a:r>
              <a:rPr lang="zh-CN" altLang="en-US" dirty="0">
                <a:solidFill>
                  <a:srgbClr val="FF0000"/>
                </a:solidFill>
              </a:rPr>
              <a:t>加速度计</a:t>
            </a:r>
            <a:r>
              <a:rPr lang="zh-CN" altLang="en-US" dirty="0"/>
              <a:t>是惯性跟踪</a:t>
            </a:r>
            <a:r>
              <a:rPr lang="zh-CN" altLang="en-US" dirty="0" smtClean="0"/>
              <a:t>器的两个关键</a:t>
            </a:r>
            <a:r>
              <a:rPr lang="zh-CN" altLang="en-US" dirty="0"/>
              <a:t>部件。 </a:t>
            </a:r>
          </a:p>
        </p:txBody>
      </p:sp>
      <p:pic>
        <p:nvPicPr>
          <p:cNvPr id="4"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0359" y="2571301"/>
            <a:ext cx="4900310" cy="3345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Text Box 6"/>
          <p:cNvSpPr txBox="1">
            <a:spLocks noChangeArrowheads="1"/>
          </p:cNvSpPr>
          <p:nvPr/>
        </p:nvSpPr>
        <p:spPr bwMode="auto">
          <a:xfrm>
            <a:off x="5941799" y="3537557"/>
            <a:ext cx="957430" cy="461665"/>
          </a:xfrm>
          <a:prstGeom prst="rect">
            <a:avLst/>
          </a:prstGeom>
          <a:solidFill>
            <a:srgbClr val="66CCFF">
              <a:alpha val="49000"/>
            </a:srgbClr>
          </a:solidFill>
          <a:ln>
            <a:solidFill>
              <a:schemeClr val="accent1"/>
            </a:solidFill>
          </a:ln>
          <a:effectLst>
            <a:outerShdw blurRad="50800" dist="38100" dir="8100000" algn="tr" rotWithShape="0">
              <a:prstClr val="black">
                <a:alpha val="9000"/>
              </a:prstClr>
            </a:outerShdw>
          </a:effectLst>
          <a:extLst/>
        </p:spPr>
        <p:txBody>
          <a:bodyPr wrap="square">
            <a:spAutoFit/>
          </a:bodyPr>
          <a:lstStyle>
            <a:defPPr>
              <a:defRPr lang="zh-CN"/>
            </a:defPPr>
            <a:lvl1pPr>
              <a:lnSpc>
                <a:spcPct val="120000"/>
              </a:lnSpc>
              <a:defRPr sz="2800"/>
            </a:lvl1pPr>
          </a:lstStyle>
          <a:p>
            <a:r>
              <a:rPr lang="zh-CN" altLang="en-US" sz="2000" dirty="0" smtClean="0"/>
              <a:t>陀螺仪</a:t>
            </a:r>
            <a:endParaRPr lang="zh-CN" altLang="en-US" sz="2000" dirty="0"/>
          </a:p>
        </p:txBody>
      </p:sp>
      <p:sp>
        <p:nvSpPr>
          <p:cNvPr id="15" name="Line 9"/>
          <p:cNvSpPr>
            <a:spLocks noChangeShapeType="1"/>
          </p:cNvSpPr>
          <p:nvPr/>
        </p:nvSpPr>
        <p:spPr bwMode="auto">
          <a:xfrm flipH="1" flipV="1">
            <a:off x="1688950" y="4475180"/>
            <a:ext cx="3983907" cy="1075765"/>
          </a:xfrm>
          <a:prstGeom prst="line">
            <a:avLst/>
          </a:prstGeom>
          <a:noFill/>
          <a:ln w="28575" cap="sq">
            <a:solidFill>
              <a:srgbClr val="FFFF00"/>
            </a:solidFill>
            <a:round/>
            <a:headEnd/>
            <a:tailEnd type="triangle" w="med" len="med"/>
          </a:ln>
          <a:extLst>
            <a:ext uri="{909E8E84-426E-40DD-AFC4-6F175D3DCCD1}">
              <a14:hiddenFill xmlns:a14="http://schemas.microsoft.com/office/drawing/2010/main">
                <a:noFill/>
              </a14:hiddenFill>
            </a:ext>
          </a:extLst>
        </p:spPr>
        <p:txBody>
          <a:bodyPr/>
          <a:lstStyle/>
          <a:p>
            <a:pPr eaLnBrk="0" hangingPunct="0"/>
            <a:endParaRPr lang="zh-CN" altLang="en-US">
              <a:latin typeface="Times New Roman" pitchFamily="18" charset="0"/>
              <a:cs typeface="Times New Roman" pitchFamily="18" charset="0"/>
            </a:endParaRPr>
          </a:p>
        </p:txBody>
      </p:sp>
      <p:sp>
        <p:nvSpPr>
          <p:cNvPr id="16" name="Text Box 6"/>
          <p:cNvSpPr txBox="1">
            <a:spLocks noChangeArrowheads="1"/>
          </p:cNvSpPr>
          <p:nvPr/>
        </p:nvSpPr>
        <p:spPr bwMode="auto">
          <a:xfrm>
            <a:off x="5672857" y="5320112"/>
            <a:ext cx="1914861" cy="461665"/>
          </a:xfrm>
          <a:prstGeom prst="rect">
            <a:avLst/>
          </a:prstGeom>
          <a:solidFill>
            <a:srgbClr val="66CCFF">
              <a:alpha val="49000"/>
            </a:srgbClr>
          </a:solidFill>
          <a:ln>
            <a:solidFill>
              <a:schemeClr val="accent1"/>
            </a:solidFill>
          </a:ln>
          <a:effectLst>
            <a:outerShdw blurRad="50800" dist="38100" dir="8100000" algn="tr" rotWithShape="0">
              <a:prstClr val="black">
                <a:alpha val="9000"/>
              </a:prstClr>
            </a:outerShdw>
          </a:effectLst>
          <a:extLst/>
        </p:spPr>
        <p:txBody>
          <a:bodyPr wrap="square">
            <a:spAutoFit/>
          </a:bodyPr>
          <a:lstStyle>
            <a:defPPr>
              <a:defRPr lang="zh-CN"/>
            </a:defPPr>
            <a:lvl1pPr>
              <a:lnSpc>
                <a:spcPct val="120000"/>
              </a:lnSpc>
              <a:defRPr sz="2800"/>
            </a:lvl1pPr>
          </a:lstStyle>
          <a:p>
            <a:r>
              <a:rPr lang="zh-CN" altLang="en-US" sz="2000" dirty="0"/>
              <a:t>加速度计</a:t>
            </a:r>
            <a:endParaRPr lang="en-US" altLang="zh-CN" sz="2000" dirty="0"/>
          </a:p>
        </p:txBody>
      </p:sp>
      <p:sp>
        <p:nvSpPr>
          <p:cNvPr id="17" name="Line 9"/>
          <p:cNvSpPr>
            <a:spLocks noChangeShapeType="1"/>
          </p:cNvSpPr>
          <p:nvPr/>
        </p:nvSpPr>
        <p:spPr bwMode="auto">
          <a:xfrm flipH="1">
            <a:off x="1850314" y="3768388"/>
            <a:ext cx="4084305" cy="319518"/>
          </a:xfrm>
          <a:prstGeom prst="line">
            <a:avLst/>
          </a:prstGeom>
          <a:noFill/>
          <a:ln w="28575" cap="sq">
            <a:solidFill>
              <a:srgbClr val="FFFF00"/>
            </a:solidFill>
            <a:round/>
            <a:headEnd/>
            <a:tailEnd type="triangle" w="med" len="med"/>
          </a:ln>
          <a:extLst>
            <a:ext uri="{909E8E84-426E-40DD-AFC4-6F175D3DCCD1}">
              <a14:hiddenFill xmlns:a14="http://schemas.microsoft.com/office/drawing/2010/main">
                <a:noFill/>
              </a14:hiddenFill>
            </a:ext>
          </a:extLst>
        </p:spPr>
        <p:txBody>
          <a:bodyPr/>
          <a:lstStyle/>
          <a:p>
            <a:pPr eaLnBrk="0" hangingPunct="0"/>
            <a:endParaRPr lang="zh-CN" altLang="en-US">
              <a:latin typeface="Times New Roman" pitchFamily="18" charset="0"/>
              <a:cs typeface="Times New Roman" pitchFamily="18" charset="0"/>
            </a:endParaRPr>
          </a:p>
        </p:txBody>
      </p:sp>
    </p:spTree>
    <p:extLst>
      <p:ext uri="{BB962C8B-B14F-4D97-AF65-F5344CB8AC3E}">
        <p14:creationId xmlns:p14="http://schemas.microsoft.com/office/powerpoint/2010/main" val="412673431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3"/>
          <p:cNvSpPr>
            <a:spLocks noGrp="1" noChangeArrowheads="1"/>
          </p:cNvSpPr>
          <p:nvPr>
            <p:ph type="body" idx="1"/>
          </p:nvPr>
        </p:nvSpPr>
        <p:spPr>
          <a:xfrm>
            <a:off x="836895" y="576611"/>
            <a:ext cx="8027405" cy="628246"/>
          </a:xfrm>
        </p:spPr>
        <p:txBody>
          <a:bodyPr/>
          <a:lstStyle/>
          <a:p>
            <a:pPr>
              <a:lnSpc>
                <a:spcPct val="120000"/>
              </a:lnSpc>
            </a:pPr>
            <a:r>
              <a:rPr lang="en-US" altLang="zh-CN" dirty="0"/>
              <a:t>2.1.6  </a:t>
            </a:r>
            <a:r>
              <a:rPr lang="zh-CN" altLang="en-US" dirty="0"/>
              <a:t>惯性跟踪</a:t>
            </a:r>
            <a:r>
              <a:rPr lang="zh-CN" altLang="en-US" dirty="0" smtClean="0"/>
              <a:t>器</a:t>
            </a:r>
            <a:endParaRPr lang="en-US" altLang="zh-CN" dirty="0" smtClean="0"/>
          </a:p>
          <a:p>
            <a:pPr>
              <a:lnSpc>
                <a:spcPct val="120000"/>
              </a:lnSpc>
            </a:pPr>
            <a:r>
              <a:rPr lang="en-US" altLang="zh-CN" dirty="0" smtClean="0"/>
              <a:t>	</a:t>
            </a:r>
            <a:endParaRPr lang="zh-CN" altLang="en-US" dirty="0"/>
          </a:p>
        </p:txBody>
      </p:sp>
      <p:sp>
        <p:nvSpPr>
          <p:cNvPr id="7" name="Text Box 6"/>
          <p:cNvSpPr txBox="1">
            <a:spLocks noChangeArrowheads="1"/>
          </p:cNvSpPr>
          <p:nvPr/>
        </p:nvSpPr>
        <p:spPr bwMode="auto">
          <a:xfrm>
            <a:off x="836698" y="1304277"/>
            <a:ext cx="6942286" cy="461665"/>
          </a:xfrm>
          <a:prstGeom prst="rect">
            <a:avLst/>
          </a:prstGeom>
          <a:solidFill>
            <a:srgbClr val="66CCFF">
              <a:alpha val="49000"/>
            </a:srgbClr>
          </a:solidFill>
          <a:ln>
            <a:solidFill>
              <a:schemeClr val="accent1"/>
            </a:solidFill>
          </a:ln>
          <a:effectLst>
            <a:outerShdw blurRad="50800" dist="38100" dir="8100000" algn="tr" rotWithShape="0">
              <a:prstClr val="black">
                <a:alpha val="9000"/>
              </a:prstClr>
            </a:outerShdw>
          </a:effectLst>
          <a:extLst/>
        </p:spPr>
        <p:txBody>
          <a:bodyPr wrap="square">
            <a:spAutoFit/>
          </a:bodyPr>
          <a:lstStyle>
            <a:defPPr>
              <a:defRPr lang="zh-CN"/>
            </a:defPPr>
            <a:lvl1pPr>
              <a:lnSpc>
                <a:spcPct val="120000"/>
              </a:lnSpc>
              <a:defRPr sz="2800"/>
            </a:lvl1pPr>
          </a:lstStyle>
          <a:p>
            <a:r>
              <a:rPr lang="zh-CN" altLang="en-US" sz="2000" dirty="0">
                <a:solidFill>
                  <a:srgbClr val="FF0000"/>
                </a:solidFill>
              </a:rPr>
              <a:t>陀螺仪</a:t>
            </a:r>
            <a:r>
              <a:rPr lang="zh-CN" altLang="en-US" sz="2000" dirty="0"/>
              <a:t>测量对象的方向变化速率</a:t>
            </a:r>
            <a:r>
              <a:rPr lang="zh-CN" altLang="en-US" sz="2000" dirty="0" smtClean="0"/>
              <a:t>。</a:t>
            </a:r>
            <a:endParaRPr lang="zh-CN" altLang="en-US" sz="2000" dirty="0"/>
          </a:p>
        </p:txBody>
      </p:sp>
      <p:pic>
        <p:nvPicPr>
          <p:cNvPr id="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2485" y="2810231"/>
            <a:ext cx="1801322" cy="2310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31689" y="2421283"/>
            <a:ext cx="4227756" cy="30888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 Box 6"/>
          <p:cNvSpPr txBox="1">
            <a:spLocks noChangeArrowheads="1"/>
          </p:cNvSpPr>
          <p:nvPr/>
        </p:nvSpPr>
        <p:spPr bwMode="auto">
          <a:xfrm>
            <a:off x="193637" y="5684437"/>
            <a:ext cx="8584601" cy="794064"/>
          </a:xfrm>
          <a:prstGeom prst="rect">
            <a:avLst/>
          </a:prstGeom>
          <a:solidFill>
            <a:srgbClr val="66CCFF">
              <a:alpha val="49000"/>
            </a:srgbClr>
          </a:solidFill>
          <a:ln>
            <a:solidFill>
              <a:schemeClr val="accent1"/>
            </a:solidFill>
          </a:ln>
          <a:effectLst>
            <a:outerShdw blurRad="50800" dist="38100" dir="8100000" algn="tr" rotWithShape="0">
              <a:prstClr val="black">
                <a:alpha val="9000"/>
              </a:prstClr>
            </a:outerShdw>
          </a:effectLst>
          <a:extLst/>
        </p:spPr>
        <p:txBody>
          <a:bodyPr wrap="square">
            <a:spAutoFit/>
          </a:bodyPr>
          <a:lstStyle>
            <a:defPPr>
              <a:defRPr lang="zh-CN"/>
            </a:defPPr>
            <a:lvl1pPr>
              <a:lnSpc>
                <a:spcPct val="120000"/>
              </a:lnSpc>
              <a:defRPr sz="2800"/>
            </a:lvl1pPr>
          </a:lstStyle>
          <a:p>
            <a:r>
              <a:rPr lang="zh-CN" altLang="en-US" sz="2000" dirty="0">
                <a:solidFill>
                  <a:srgbClr val="FF0000"/>
                </a:solidFill>
              </a:rPr>
              <a:t>加速度计</a:t>
            </a:r>
            <a:r>
              <a:rPr lang="zh-CN" altLang="en-US" sz="2000" dirty="0" smtClean="0"/>
              <a:t>是能够</a:t>
            </a:r>
            <a:r>
              <a:rPr lang="zh-CN" altLang="en-US" sz="2000" dirty="0"/>
              <a:t>测量物体的加速力</a:t>
            </a:r>
            <a:r>
              <a:rPr lang="zh-CN" altLang="en-US" sz="2000" dirty="0" smtClean="0"/>
              <a:t>。</a:t>
            </a:r>
            <a:endParaRPr lang="en-US" altLang="zh-CN" sz="2000" dirty="0" smtClean="0"/>
          </a:p>
          <a:p>
            <a:r>
              <a:rPr lang="zh-CN" altLang="en-US" sz="1800" dirty="0" smtClean="0"/>
              <a:t>加速力</a:t>
            </a:r>
            <a:r>
              <a:rPr lang="zh-CN" altLang="en-US" sz="1800" dirty="0"/>
              <a:t>就是当物体在加速过程中作用在物体上的力，就比如地球引力，也就是重力。</a:t>
            </a:r>
          </a:p>
        </p:txBody>
      </p:sp>
    </p:spTree>
    <p:extLst>
      <p:ext uri="{BB962C8B-B14F-4D97-AF65-F5344CB8AC3E}">
        <p14:creationId xmlns:p14="http://schemas.microsoft.com/office/powerpoint/2010/main" val="169824434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p:cNvSpPr>
          <p:nvPr>
            <p:ph type="title"/>
          </p:nvPr>
        </p:nvSpPr>
        <p:spPr>
          <a:xfrm>
            <a:off x="1375664" y="492539"/>
            <a:ext cx="7298103" cy="443376"/>
          </a:xfrm>
        </p:spPr>
        <p:txBody>
          <a:bodyPr>
            <a:normAutofit fontScale="90000"/>
          </a:bodyPr>
          <a:lstStyle/>
          <a:p>
            <a:r>
              <a:rPr lang="zh-CN" altLang="en-US" sz="3200" b="1" dirty="0">
                <a:solidFill>
                  <a:srgbClr val="0070C0"/>
                </a:solidFill>
              </a:rPr>
              <a:t>第</a:t>
            </a:r>
            <a:r>
              <a:rPr lang="en-US" altLang="zh-CN" sz="3200" b="1" dirty="0">
                <a:solidFill>
                  <a:srgbClr val="0070C0"/>
                </a:solidFill>
              </a:rPr>
              <a:t>2</a:t>
            </a:r>
            <a:r>
              <a:rPr lang="zh-CN" altLang="en-US" sz="3200" b="1" dirty="0">
                <a:solidFill>
                  <a:srgbClr val="0070C0"/>
                </a:solidFill>
              </a:rPr>
              <a:t>章 虚拟现实系统的</a:t>
            </a:r>
            <a:r>
              <a:rPr lang="zh-CN" altLang="en-US" sz="3200" b="1" dirty="0" smtClean="0">
                <a:solidFill>
                  <a:srgbClr val="0070C0"/>
                </a:solidFill>
              </a:rPr>
              <a:t>输入设备（交互设备）</a:t>
            </a:r>
            <a:endParaRPr lang="zh-CN" altLang="en-US" sz="3200" dirty="0">
              <a:solidFill>
                <a:srgbClr val="0070C0"/>
              </a:solidFill>
            </a:endParaRPr>
          </a:p>
        </p:txBody>
      </p:sp>
      <p:sp>
        <p:nvSpPr>
          <p:cNvPr id="4" name="Rectangle 3"/>
          <p:cNvSpPr>
            <a:spLocks noGrp="1" noChangeArrowheads="1"/>
          </p:cNvSpPr>
          <p:nvPr>
            <p:ph type="body" idx="1"/>
          </p:nvPr>
        </p:nvSpPr>
        <p:spPr>
          <a:xfrm>
            <a:off x="527125" y="1206474"/>
            <a:ext cx="8498203" cy="1375361"/>
          </a:xfrm>
        </p:spPr>
        <p:txBody>
          <a:bodyPr/>
          <a:lstStyle/>
          <a:p>
            <a:pPr>
              <a:lnSpc>
                <a:spcPct val="120000"/>
              </a:lnSpc>
            </a:pPr>
            <a:r>
              <a:rPr lang="zh-CN" altLang="en-US" dirty="0" smtClean="0"/>
              <a:t>输入设备</a:t>
            </a:r>
            <a:r>
              <a:rPr lang="zh-CN" altLang="en-US" dirty="0"/>
              <a:t>是</a:t>
            </a:r>
            <a:r>
              <a:rPr lang="zh-CN" altLang="en-US" dirty="0" smtClean="0"/>
              <a:t>用户与</a:t>
            </a:r>
            <a:r>
              <a:rPr lang="zh-CN" altLang="en-US" dirty="0"/>
              <a:t>计算机</a:t>
            </a:r>
            <a:r>
              <a:rPr lang="zh-CN" altLang="en-US" dirty="0" smtClean="0"/>
              <a:t>或</a:t>
            </a:r>
            <a:r>
              <a:rPr lang="zh-CN" altLang="en-US" dirty="0"/>
              <a:t>其他设备通信的桥梁。</a:t>
            </a:r>
            <a:endParaRPr lang="en-US" altLang="zh-CN" dirty="0" smtClean="0"/>
          </a:p>
          <a:p>
            <a:pPr>
              <a:lnSpc>
                <a:spcPct val="120000"/>
              </a:lnSpc>
            </a:pPr>
            <a:r>
              <a:rPr lang="zh-CN" altLang="en-US" dirty="0" smtClean="0">
                <a:solidFill>
                  <a:srgbClr val="0070C0"/>
                </a:solidFill>
              </a:rPr>
              <a:t>传统的</a:t>
            </a:r>
            <a:r>
              <a:rPr lang="zh-CN" altLang="en-US" dirty="0">
                <a:solidFill>
                  <a:srgbClr val="0070C0"/>
                </a:solidFill>
              </a:rPr>
              <a:t>输入设备</a:t>
            </a:r>
            <a:r>
              <a:rPr lang="zh-CN" altLang="en-US" dirty="0" smtClean="0">
                <a:solidFill>
                  <a:srgbClr val="0070C0"/>
                </a:solidFill>
              </a:rPr>
              <a:t>：</a:t>
            </a:r>
            <a:r>
              <a:rPr lang="zh-CN" altLang="en-US" sz="2000" dirty="0" smtClean="0">
                <a:solidFill>
                  <a:srgbClr val="0070C0"/>
                </a:solidFill>
              </a:rPr>
              <a:t>包括键盘</a:t>
            </a:r>
            <a:r>
              <a:rPr lang="zh-CN" altLang="en-US" sz="2000" dirty="0">
                <a:solidFill>
                  <a:srgbClr val="0070C0"/>
                </a:solidFill>
              </a:rPr>
              <a:t>，鼠标，摄像头，扫描仪</a:t>
            </a:r>
            <a:r>
              <a:rPr lang="zh-CN" altLang="en-US" sz="2000" dirty="0" smtClean="0">
                <a:solidFill>
                  <a:srgbClr val="0070C0"/>
                </a:solidFill>
              </a:rPr>
              <a:t>，手写输入板等。</a:t>
            </a:r>
            <a:endParaRPr lang="en-US" altLang="zh-CN" sz="2000" dirty="0" smtClean="0">
              <a:solidFill>
                <a:srgbClr val="0070C0"/>
              </a:solidFill>
            </a:endParaRPr>
          </a:p>
          <a:p>
            <a:pPr>
              <a:lnSpc>
                <a:spcPct val="120000"/>
              </a:lnSpc>
            </a:pPr>
            <a:endParaRPr lang="zh-CN" altLang="en-US" dirty="0"/>
          </a:p>
        </p:txBody>
      </p:sp>
      <p:grpSp>
        <p:nvGrpSpPr>
          <p:cNvPr id="7" name="组合 6"/>
          <p:cNvGrpSpPr/>
          <p:nvPr/>
        </p:nvGrpSpPr>
        <p:grpSpPr>
          <a:xfrm>
            <a:off x="892885" y="2727676"/>
            <a:ext cx="2563682" cy="1608841"/>
            <a:chOff x="892885" y="2480242"/>
            <a:chExt cx="2563682" cy="1608841"/>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2885" y="2480242"/>
              <a:ext cx="2563682" cy="16088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892885" y="2480242"/>
              <a:ext cx="646331" cy="369332"/>
            </a:xfrm>
            <a:prstGeom prst="rect">
              <a:avLst/>
            </a:prstGeom>
            <a:solidFill>
              <a:srgbClr val="66CCFF"/>
            </a:solidFill>
            <a:ln>
              <a:solidFill>
                <a:schemeClr val="accent1"/>
              </a:solidFill>
            </a:ln>
          </p:spPr>
          <p:txBody>
            <a:bodyPr wrap="none" rtlCol="0">
              <a:spAutoFit/>
            </a:bodyPr>
            <a:lstStyle/>
            <a:p>
              <a:r>
                <a:rPr lang="zh-CN" altLang="en-US" dirty="0" smtClean="0"/>
                <a:t>鼠标</a:t>
              </a:r>
              <a:endParaRPr lang="zh-CN" altLang="en-US" dirty="0"/>
            </a:p>
          </p:txBody>
        </p:sp>
      </p:grpSp>
      <p:grpSp>
        <p:nvGrpSpPr>
          <p:cNvPr id="8" name="组合 7"/>
          <p:cNvGrpSpPr/>
          <p:nvPr/>
        </p:nvGrpSpPr>
        <p:grpSpPr>
          <a:xfrm>
            <a:off x="4109420" y="2813740"/>
            <a:ext cx="2408908" cy="1608841"/>
            <a:chOff x="4109420" y="2480242"/>
            <a:chExt cx="2408908" cy="1608841"/>
          </a:xfrm>
        </p:grpSpPr>
        <p:pic>
          <p:nvPicPr>
            <p:cNvPr id="1027"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109420" y="2499203"/>
              <a:ext cx="2408908" cy="15898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Box 8"/>
            <p:cNvSpPr txBox="1"/>
            <p:nvPr/>
          </p:nvSpPr>
          <p:spPr>
            <a:xfrm>
              <a:off x="4304852" y="2480242"/>
              <a:ext cx="646331" cy="369332"/>
            </a:xfrm>
            <a:prstGeom prst="rect">
              <a:avLst/>
            </a:prstGeom>
            <a:solidFill>
              <a:srgbClr val="66CCFF"/>
            </a:solidFill>
            <a:ln>
              <a:solidFill>
                <a:schemeClr val="accent1"/>
              </a:solidFill>
            </a:ln>
          </p:spPr>
          <p:txBody>
            <a:bodyPr wrap="none" rtlCol="0">
              <a:spAutoFit/>
            </a:bodyPr>
            <a:lstStyle/>
            <a:p>
              <a:r>
                <a:rPr lang="zh-CN" altLang="en-US" dirty="0" smtClean="0"/>
                <a:t>键盘</a:t>
              </a:r>
              <a:endParaRPr lang="zh-CN" altLang="en-US" dirty="0"/>
            </a:p>
          </p:txBody>
        </p:sp>
      </p:grpSp>
      <p:grpSp>
        <p:nvGrpSpPr>
          <p:cNvPr id="10" name="组合 9"/>
          <p:cNvGrpSpPr/>
          <p:nvPr/>
        </p:nvGrpSpPr>
        <p:grpSpPr>
          <a:xfrm>
            <a:off x="6587289" y="2788550"/>
            <a:ext cx="2416524" cy="1661827"/>
            <a:chOff x="6587289" y="2412020"/>
            <a:chExt cx="2416524" cy="1661827"/>
          </a:xfrm>
        </p:grpSpPr>
        <p:pic>
          <p:nvPicPr>
            <p:cNvPr id="1028"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92206" y="2412020"/>
              <a:ext cx="2311607" cy="16618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TextBox 10"/>
            <p:cNvSpPr txBox="1"/>
            <p:nvPr/>
          </p:nvSpPr>
          <p:spPr>
            <a:xfrm>
              <a:off x="6587289" y="2412020"/>
              <a:ext cx="877163" cy="369332"/>
            </a:xfrm>
            <a:prstGeom prst="rect">
              <a:avLst/>
            </a:prstGeom>
            <a:solidFill>
              <a:srgbClr val="66CCFF"/>
            </a:solidFill>
            <a:ln>
              <a:solidFill>
                <a:schemeClr val="accent1"/>
              </a:solidFill>
            </a:ln>
          </p:spPr>
          <p:txBody>
            <a:bodyPr wrap="none" rtlCol="0">
              <a:spAutoFit/>
            </a:bodyPr>
            <a:lstStyle/>
            <a:p>
              <a:r>
                <a:rPr lang="zh-CN" altLang="en-US" dirty="0" smtClean="0"/>
                <a:t>扫描仪</a:t>
              </a:r>
              <a:endParaRPr lang="zh-CN" altLang="en-US" dirty="0"/>
            </a:p>
          </p:txBody>
        </p:sp>
      </p:grpSp>
      <p:sp>
        <p:nvSpPr>
          <p:cNvPr id="12" name="矩形 11"/>
          <p:cNvSpPr/>
          <p:nvPr/>
        </p:nvSpPr>
        <p:spPr>
          <a:xfrm>
            <a:off x="882127" y="5151135"/>
            <a:ext cx="7885355" cy="830997"/>
          </a:xfrm>
          <a:prstGeom prst="rect">
            <a:avLst/>
          </a:prstGeom>
        </p:spPr>
        <p:txBody>
          <a:bodyPr wrap="square">
            <a:spAutoFit/>
          </a:bodyPr>
          <a:lstStyle/>
          <a:p>
            <a:r>
              <a:rPr lang="zh-CN" altLang="en-US" sz="2400" dirty="0" smtClean="0"/>
              <a:t>由于</a:t>
            </a:r>
            <a:r>
              <a:rPr lang="zh-CN" altLang="en-US" sz="2400" dirty="0"/>
              <a:t>传统的键盘与鼠标已满足不了虚拟现实的输入技术要求，则需要一些新的特殊设备的支持。</a:t>
            </a:r>
          </a:p>
        </p:txBody>
      </p:sp>
      <p:cxnSp>
        <p:nvCxnSpPr>
          <p:cNvPr id="14" name="直接连接符 13"/>
          <p:cNvCxnSpPr/>
          <p:nvPr/>
        </p:nvCxnSpPr>
        <p:spPr>
          <a:xfrm>
            <a:off x="21516" y="4808668"/>
            <a:ext cx="9003813" cy="0"/>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8480467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3"/>
          <p:cNvSpPr>
            <a:spLocks noGrp="1" noChangeArrowheads="1"/>
          </p:cNvSpPr>
          <p:nvPr>
            <p:ph type="body" idx="1"/>
          </p:nvPr>
        </p:nvSpPr>
        <p:spPr>
          <a:xfrm>
            <a:off x="1044159" y="457557"/>
            <a:ext cx="7610008" cy="4103684"/>
          </a:xfrm>
        </p:spPr>
        <p:txBody>
          <a:bodyPr/>
          <a:lstStyle/>
          <a:p>
            <a:pPr>
              <a:lnSpc>
                <a:spcPct val="120000"/>
              </a:lnSpc>
            </a:pPr>
            <a:r>
              <a:rPr lang="zh-CN" altLang="en-US" dirty="0"/>
              <a:t>惯性跟踪</a:t>
            </a:r>
            <a:r>
              <a:rPr lang="zh-CN" altLang="en-US" dirty="0" smtClean="0"/>
              <a:t>器原理：</a:t>
            </a:r>
            <a:endParaRPr lang="en-US" altLang="zh-CN" dirty="0" smtClean="0"/>
          </a:p>
          <a:p>
            <a:pPr marL="342900" indent="-342900">
              <a:lnSpc>
                <a:spcPct val="120000"/>
              </a:lnSpc>
              <a:buFont typeface="Wingdings" pitchFamily="2" charset="2"/>
              <a:buChar char="Ø"/>
            </a:pPr>
            <a:r>
              <a:rPr lang="zh-CN" altLang="en-US" sz="2000" dirty="0" smtClean="0"/>
              <a:t>对象</a:t>
            </a:r>
            <a:r>
              <a:rPr lang="zh-CN" altLang="en-US" sz="2000" dirty="0"/>
              <a:t>方向（或角速度）的变化率</a:t>
            </a:r>
            <a:r>
              <a:rPr lang="zh-CN" altLang="en-US" sz="2000" dirty="0" smtClean="0"/>
              <a:t>由陀螺仪测量。</a:t>
            </a:r>
            <a:endParaRPr lang="en-US" altLang="zh-CN" sz="2000" dirty="0" smtClean="0"/>
          </a:p>
          <a:p>
            <a:pPr marL="342900" indent="-342900">
              <a:lnSpc>
                <a:spcPct val="120000"/>
              </a:lnSpc>
              <a:buFont typeface="Wingdings" pitchFamily="2" charset="2"/>
              <a:buChar char="Ø"/>
            </a:pPr>
            <a:r>
              <a:rPr lang="zh-CN" altLang="en-US" sz="2000" dirty="0" smtClean="0"/>
              <a:t>惯性</a:t>
            </a:r>
            <a:r>
              <a:rPr lang="zh-CN" altLang="en-US" sz="2000" dirty="0"/>
              <a:t>跟踪器</a:t>
            </a:r>
            <a:r>
              <a:rPr lang="zh-CN" altLang="en-US" sz="2000" dirty="0" smtClean="0"/>
              <a:t>使用加速</a:t>
            </a:r>
            <a:r>
              <a:rPr lang="zh-CN" altLang="en-US" sz="2000" dirty="0"/>
              <a:t>计测量平移速度的</a:t>
            </a:r>
            <a:r>
              <a:rPr lang="zh-CN" altLang="en-US" sz="2000" dirty="0" smtClean="0"/>
              <a:t>变化。</a:t>
            </a:r>
            <a:endParaRPr lang="en-US" altLang="zh-CN" sz="2000" dirty="0" smtClean="0"/>
          </a:p>
          <a:p>
            <a:pPr marL="342900" indent="-342900">
              <a:lnSpc>
                <a:spcPct val="120000"/>
              </a:lnSpc>
              <a:buFont typeface="Wingdings" pitchFamily="2" charset="2"/>
              <a:buChar char="Ø"/>
            </a:pPr>
            <a:r>
              <a:rPr lang="zh-CN" altLang="en-US" sz="2000" dirty="0" smtClean="0"/>
              <a:t>知道</a:t>
            </a:r>
            <a:r>
              <a:rPr lang="zh-CN" altLang="en-US" sz="2000" dirty="0"/>
              <a:t>了被跟踪对象的方向（从陀螺仪的测量数据得到），减去重力加速度，就可以计算出世界坐标系中的加速度</a:t>
            </a:r>
            <a:r>
              <a:rPr lang="zh-CN" altLang="en-US" sz="2000" dirty="0" smtClean="0"/>
              <a:t>。</a:t>
            </a:r>
            <a:endParaRPr lang="en-US" altLang="zh-CN" sz="2000" dirty="0" smtClean="0"/>
          </a:p>
          <a:p>
            <a:pPr marL="342900" indent="-342900">
              <a:lnSpc>
                <a:spcPct val="120000"/>
              </a:lnSpc>
              <a:buFont typeface="Wingdings" pitchFamily="2" charset="2"/>
              <a:buChar char="Ø"/>
            </a:pPr>
            <a:r>
              <a:rPr lang="zh-CN" altLang="en-US" sz="2000" dirty="0" smtClean="0"/>
              <a:t>被</a:t>
            </a:r>
            <a:r>
              <a:rPr lang="zh-CN" altLang="en-US" sz="2000" dirty="0"/>
              <a:t>跟踪对象的位置最终可以通过对时间的二重积分和已知的起始位置（校准点）计算得到。</a:t>
            </a:r>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6638" y="4376163"/>
            <a:ext cx="1819894" cy="11246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66098" y="3859508"/>
            <a:ext cx="2559984" cy="19298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3"/>
          <p:cNvSpPr txBox="1">
            <a:spLocks noChangeArrowheads="1"/>
          </p:cNvSpPr>
          <p:nvPr/>
        </p:nvSpPr>
        <p:spPr>
          <a:xfrm>
            <a:off x="2584183" y="5967187"/>
            <a:ext cx="3181916" cy="397718"/>
          </a:xfrm>
          <a:prstGeom prst="rect">
            <a:avLst/>
          </a:prstGeom>
          <a:solidFill>
            <a:srgbClr val="66CCFF">
              <a:alpha val="34000"/>
            </a:srgbClr>
          </a:solidFill>
          <a:ln>
            <a:solidFill>
              <a:schemeClr val="accent1"/>
            </a:solidFill>
          </a:ln>
        </p:spPr>
        <p:txBody>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nSpc>
                <a:spcPct val="120000"/>
              </a:lnSpc>
            </a:pPr>
            <a:r>
              <a:rPr lang="en-US" altLang="zh-CN" sz="1800" dirty="0" err="1">
                <a:solidFill>
                  <a:srgbClr val="0070C0"/>
                </a:solidFill>
              </a:rPr>
              <a:t>Xsens</a:t>
            </a:r>
            <a:r>
              <a:rPr lang="en-US" altLang="zh-CN" sz="1800" dirty="0">
                <a:solidFill>
                  <a:srgbClr val="0070C0"/>
                </a:solidFill>
              </a:rPr>
              <a:t> </a:t>
            </a:r>
            <a:r>
              <a:rPr lang="en-US" altLang="zh-CN" sz="1800" dirty="0" err="1">
                <a:solidFill>
                  <a:srgbClr val="0070C0"/>
                </a:solidFill>
              </a:rPr>
              <a:t>MTw</a:t>
            </a:r>
            <a:r>
              <a:rPr lang="en-US" altLang="zh-CN" sz="1800" dirty="0">
                <a:solidFill>
                  <a:srgbClr val="0070C0"/>
                </a:solidFill>
              </a:rPr>
              <a:t> </a:t>
            </a:r>
            <a:r>
              <a:rPr lang="zh-CN" altLang="en-US" sz="1800" dirty="0">
                <a:solidFill>
                  <a:srgbClr val="0070C0"/>
                </a:solidFill>
              </a:rPr>
              <a:t>惯性位置跟踪器</a:t>
            </a:r>
          </a:p>
        </p:txBody>
      </p:sp>
      <p:pic>
        <p:nvPicPr>
          <p:cNvPr id="8"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36838" y="3986420"/>
            <a:ext cx="1846453" cy="16760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7274798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p:cNvGraphicFramePr>
            <a:graphicFrameLocks noGrp="1"/>
          </p:cNvGraphicFramePr>
          <p:nvPr>
            <p:extLst>
              <p:ext uri="{D42A27DB-BD31-4B8C-83A1-F6EECF244321}">
                <p14:modId xmlns:p14="http://schemas.microsoft.com/office/powerpoint/2010/main" val="349119362"/>
              </p:ext>
            </p:extLst>
          </p:nvPr>
        </p:nvGraphicFramePr>
        <p:xfrm>
          <a:off x="390144" y="2150344"/>
          <a:ext cx="8461248" cy="2838356"/>
        </p:xfrm>
        <a:graphic>
          <a:graphicData uri="http://schemas.openxmlformats.org/drawingml/2006/table">
            <a:tbl>
              <a:tblPr firstRow="1" firstCol="1" bandRow="1">
                <a:tableStyleId>{5C22544A-7EE6-4342-B048-85BDC9FD1C3A}</a:tableStyleId>
              </a:tblPr>
              <a:tblGrid>
                <a:gridCol w="4639056">
                  <a:extLst>
                    <a:ext uri="{9D8B030D-6E8A-4147-A177-3AD203B41FA5}">
                      <a16:colId xmlns:a16="http://schemas.microsoft.com/office/drawing/2014/main" val="20000"/>
                    </a:ext>
                  </a:extLst>
                </a:gridCol>
                <a:gridCol w="3822192">
                  <a:extLst>
                    <a:ext uri="{9D8B030D-6E8A-4147-A177-3AD203B41FA5}">
                      <a16:colId xmlns:a16="http://schemas.microsoft.com/office/drawing/2014/main" val="20001"/>
                    </a:ext>
                  </a:extLst>
                </a:gridCol>
              </a:tblGrid>
              <a:tr h="522856">
                <a:tc>
                  <a:txBody>
                    <a:bodyPr/>
                    <a:lstStyle/>
                    <a:p>
                      <a:pPr marL="0" indent="0" algn="ctr" defTabSz="914400" rtl="0" eaLnBrk="1" latinLnBrk="0" hangingPunct="1">
                        <a:lnSpc>
                          <a:spcPct val="150000"/>
                        </a:lnSpc>
                        <a:spcAft>
                          <a:spcPts val="0"/>
                        </a:spcAft>
                        <a:buFont typeface="Wingdings" pitchFamily="2" charset="2"/>
                        <a:buNone/>
                      </a:pPr>
                      <a:r>
                        <a:rPr lang="zh-CN" sz="2000" kern="0" dirty="0">
                          <a:solidFill>
                            <a:srgbClr val="FF0000"/>
                          </a:solidFill>
                          <a:effectLst/>
                          <a:latin typeface="+mn-lt"/>
                          <a:ea typeface="+mn-ea"/>
                          <a:cs typeface="+mn-cs"/>
                        </a:rPr>
                        <a:t>优点</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marL="0" indent="0" algn="ctr" defTabSz="914400" rtl="0" eaLnBrk="1" latinLnBrk="0" hangingPunct="1">
                        <a:lnSpc>
                          <a:spcPct val="150000"/>
                        </a:lnSpc>
                        <a:spcAft>
                          <a:spcPts val="0"/>
                        </a:spcAft>
                        <a:buFont typeface="Wingdings" pitchFamily="2" charset="2"/>
                        <a:buNone/>
                      </a:pPr>
                      <a:r>
                        <a:rPr lang="zh-CN" sz="2000" kern="0" dirty="0">
                          <a:solidFill>
                            <a:srgbClr val="FF0000"/>
                          </a:solidFill>
                          <a:effectLst/>
                          <a:latin typeface="+mn-lt"/>
                          <a:ea typeface="+mn-ea"/>
                          <a:cs typeface="+mn-cs"/>
                        </a:rPr>
                        <a:t>缺点</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0000"/>
                  </a:ext>
                </a:extLst>
              </a:tr>
              <a:tr h="2315500">
                <a:tc>
                  <a:txBody>
                    <a:bodyPr/>
                    <a:lstStyle/>
                    <a:p>
                      <a:pPr marL="342900" indent="-342900" algn="just" defTabSz="914400" rtl="0" eaLnBrk="1" latinLnBrk="0" hangingPunct="1">
                        <a:lnSpc>
                          <a:spcPct val="150000"/>
                        </a:lnSpc>
                        <a:spcAft>
                          <a:spcPts val="0"/>
                        </a:spcAft>
                        <a:buFont typeface="Wingdings" pitchFamily="2" charset="2"/>
                        <a:buChar char="Ø"/>
                      </a:pPr>
                      <a:r>
                        <a:rPr lang="zh-CN" altLang="en-US" sz="2000" kern="0" dirty="0" smtClean="0">
                          <a:solidFill>
                            <a:srgbClr val="FF0000"/>
                          </a:solidFill>
                          <a:effectLst/>
                          <a:latin typeface="+mn-lt"/>
                          <a:ea typeface="+mn-ea"/>
                          <a:cs typeface="+mn-cs"/>
                        </a:rPr>
                        <a:t>不存在发射源、不怕遮挡、没有外界干扰、有无限大的工作空间、</a:t>
                      </a:r>
                      <a:r>
                        <a:rPr lang="zh-CN" altLang="en-US" sz="2000" kern="0" dirty="0" smtClean="0">
                          <a:solidFill>
                            <a:srgbClr val="FF0000"/>
                          </a:solidFill>
                          <a:effectLst/>
                          <a:latin typeface="+mn-lt"/>
                          <a:ea typeface="+mn-ea"/>
                          <a:cs typeface="+mn-cs"/>
                        </a:rPr>
                        <a:t>抖动很小</a:t>
                      </a:r>
                      <a:r>
                        <a:rPr lang="zh-CN" altLang="en-US" sz="2000" b="1" kern="0" dirty="0" smtClean="0">
                          <a:solidFill>
                            <a:srgbClr val="FF0000"/>
                          </a:solidFill>
                          <a:effectLst/>
                          <a:latin typeface="+mn-lt"/>
                          <a:ea typeface="+mn-ea"/>
                          <a:cs typeface="+mn-cs"/>
                        </a:rPr>
                        <a:t>（传感器噪声可通过积分过滤掉）</a:t>
                      </a:r>
                      <a:endParaRPr lang="zh-CN" altLang="en-US" sz="2000" b="1" kern="0" dirty="0" smtClean="0">
                        <a:solidFill>
                          <a:srgbClr val="FF0000"/>
                        </a:solidFill>
                        <a:effectLst/>
                        <a:latin typeface="+mn-lt"/>
                        <a:ea typeface="+mn-ea"/>
                        <a:cs typeface="+mn-cs"/>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marL="342900" indent="-342900" algn="l" defTabSz="914400" rtl="0" eaLnBrk="1" latinLnBrk="0" hangingPunct="1">
                        <a:lnSpc>
                          <a:spcPct val="150000"/>
                        </a:lnSpc>
                        <a:spcAft>
                          <a:spcPts val="0"/>
                        </a:spcAft>
                        <a:buFont typeface="Wingdings" pitchFamily="2" charset="2"/>
                        <a:buChar char="Ø"/>
                      </a:pPr>
                      <a:r>
                        <a:rPr lang="zh-CN" altLang="en-US" sz="2000" kern="0" dirty="0" smtClean="0">
                          <a:solidFill>
                            <a:srgbClr val="FF0000"/>
                          </a:solidFill>
                          <a:effectLst/>
                          <a:latin typeface="+mn-lt"/>
                          <a:ea typeface="+mn-ea"/>
                          <a:cs typeface="+mn-cs"/>
                        </a:rPr>
                        <a:t>快速积累误差（或偏差）</a:t>
                      </a:r>
                      <a:endParaRPr lang="en-US" altLang="zh-CN" sz="2000" kern="0" dirty="0" smtClean="0">
                        <a:solidFill>
                          <a:srgbClr val="FF0000"/>
                        </a:solidFill>
                        <a:effectLst/>
                        <a:latin typeface="+mn-lt"/>
                        <a:ea typeface="+mn-ea"/>
                        <a:cs typeface="+mn-cs"/>
                      </a:endParaRPr>
                    </a:p>
                    <a:p>
                      <a:pPr marL="342900" indent="-342900" algn="l" defTabSz="914400" rtl="0" eaLnBrk="1" latinLnBrk="0" hangingPunct="1">
                        <a:lnSpc>
                          <a:spcPct val="150000"/>
                        </a:lnSpc>
                        <a:spcAft>
                          <a:spcPts val="0"/>
                        </a:spcAft>
                        <a:buFont typeface="Wingdings" pitchFamily="2" charset="2"/>
                        <a:buChar char="Ø"/>
                      </a:pPr>
                      <a:r>
                        <a:rPr lang="zh-CN" altLang="en-US" sz="2000" kern="0" dirty="0" smtClean="0">
                          <a:solidFill>
                            <a:srgbClr val="FF0000"/>
                          </a:solidFill>
                          <a:effectLst/>
                          <a:latin typeface="+mn-lt"/>
                          <a:ea typeface="+mn-ea"/>
                          <a:cs typeface="+mn-cs"/>
                        </a:rPr>
                        <a:t>由于重力场，容易产生噪声与校准错误，位置和方向会发生漂移 </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0001"/>
                  </a:ext>
                </a:extLst>
              </a:tr>
            </a:tbl>
          </a:graphicData>
        </a:graphic>
      </p:graphicFrame>
      <p:sp>
        <p:nvSpPr>
          <p:cNvPr id="3" name="矩形 2"/>
          <p:cNvSpPr/>
          <p:nvPr/>
        </p:nvSpPr>
        <p:spPr>
          <a:xfrm>
            <a:off x="478714" y="5189693"/>
            <a:ext cx="8407102" cy="585032"/>
          </a:xfrm>
          <a:prstGeom prst="rect">
            <a:avLst/>
          </a:prstGeom>
          <a:solidFill>
            <a:srgbClr val="66CCFF">
              <a:alpha val="40000"/>
            </a:srgbClr>
          </a:solidFill>
          <a:ln>
            <a:solidFill>
              <a:srgbClr val="FFFF00"/>
            </a:solidFill>
          </a:ln>
        </p:spPr>
        <p:txBody>
          <a:bodyPr wrap="square">
            <a:spAutoFit/>
          </a:bodyPr>
          <a:lstStyle/>
          <a:p>
            <a:pPr marL="342900" indent="-342900">
              <a:lnSpc>
                <a:spcPct val="150000"/>
              </a:lnSpc>
              <a:buFont typeface="Wingdings" pitchFamily="2" charset="2"/>
              <a:buChar char="Ø"/>
            </a:pPr>
            <a:r>
              <a:rPr lang="zh-CN" altLang="en-US" sz="2400" dirty="0"/>
              <a:t>许多</a:t>
            </a:r>
            <a:r>
              <a:rPr lang="en-US" altLang="zh-CN" sz="2400" dirty="0"/>
              <a:t>3 </a:t>
            </a:r>
            <a:r>
              <a:rPr lang="en-US" altLang="zh-CN" sz="2400" dirty="0" smtClean="0"/>
              <a:t>D</a:t>
            </a:r>
            <a:r>
              <a:rPr lang="zh-CN" altLang="en-US" sz="2400" dirty="0" smtClean="0"/>
              <a:t>动画</a:t>
            </a:r>
            <a:r>
              <a:rPr lang="zh-CN" altLang="en-US" sz="2400" dirty="0"/>
              <a:t>和游戏工作室利用惯性</a:t>
            </a:r>
            <a:r>
              <a:rPr lang="zh-CN" altLang="en-US" sz="2400" dirty="0" smtClean="0"/>
              <a:t>跟踪进行</a:t>
            </a:r>
            <a:r>
              <a:rPr lang="zh-CN" altLang="en-US" sz="2400" dirty="0"/>
              <a:t>“运动捕捉”</a:t>
            </a:r>
          </a:p>
        </p:txBody>
      </p:sp>
      <p:sp>
        <p:nvSpPr>
          <p:cNvPr id="4" name="矩形 3"/>
          <p:cNvSpPr/>
          <p:nvPr/>
        </p:nvSpPr>
        <p:spPr>
          <a:xfrm>
            <a:off x="371138" y="1085282"/>
            <a:ext cx="2954655" cy="461665"/>
          </a:xfrm>
          <a:prstGeom prst="rect">
            <a:avLst/>
          </a:prstGeom>
        </p:spPr>
        <p:txBody>
          <a:bodyPr wrap="none">
            <a:spAutoFit/>
          </a:bodyPr>
          <a:lstStyle/>
          <a:p>
            <a:r>
              <a:rPr lang="zh-CN" altLang="en-US" sz="2400" dirty="0">
                <a:solidFill>
                  <a:srgbClr val="FF0000"/>
                </a:solidFill>
              </a:rPr>
              <a:t>惯性跟踪器</a:t>
            </a:r>
            <a:r>
              <a:rPr lang="zh-CN" altLang="en-US" sz="2400" dirty="0" smtClean="0">
                <a:solidFill>
                  <a:srgbClr val="FF0000"/>
                </a:solidFill>
              </a:rPr>
              <a:t>优缺点：</a:t>
            </a:r>
            <a:endParaRPr lang="zh-CN" altLang="en-US" sz="2400" dirty="0">
              <a:solidFill>
                <a:srgbClr val="FF0000"/>
              </a:solidFill>
            </a:endParaRPr>
          </a:p>
        </p:txBody>
      </p:sp>
      <p:sp>
        <p:nvSpPr>
          <p:cNvPr id="5" name="五角星 4"/>
          <p:cNvSpPr/>
          <p:nvPr/>
        </p:nvSpPr>
        <p:spPr>
          <a:xfrm>
            <a:off x="7419703" y="216253"/>
            <a:ext cx="914400" cy="914400"/>
          </a:xfrm>
          <a:prstGeom prst="star5">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99085377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3"/>
          <p:cNvSpPr>
            <a:spLocks noGrp="1" noChangeArrowheads="1"/>
          </p:cNvSpPr>
          <p:nvPr>
            <p:ph type="body" idx="1"/>
          </p:nvPr>
        </p:nvSpPr>
        <p:spPr>
          <a:xfrm>
            <a:off x="1483789" y="278982"/>
            <a:ext cx="3529274" cy="581630"/>
          </a:xfrm>
        </p:spPr>
        <p:txBody>
          <a:bodyPr/>
          <a:lstStyle/>
          <a:p>
            <a:pPr>
              <a:lnSpc>
                <a:spcPct val="120000"/>
              </a:lnSpc>
            </a:pPr>
            <a:r>
              <a:rPr lang="en-US" altLang="zh-CN" sz="2800" dirty="0"/>
              <a:t>2.1.7  GPS</a:t>
            </a:r>
            <a:r>
              <a:rPr lang="zh-CN" altLang="en-US" sz="2800" dirty="0"/>
              <a:t>跟踪</a:t>
            </a:r>
            <a:r>
              <a:rPr lang="zh-CN" altLang="en-US" sz="2800" dirty="0" smtClean="0"/>
              <a:t>器</a:t>
            </a:r>
            <a:endParaRPr lang="en-US" altLang="zh-CN" sz="2800" dirty="0" smtClean="0"/>
          </a:p>
          <a:p>
            <a:pPr>
              <a:lnSpc>
                <a:spcPct val="120000"/>
              </a:lnSpc>
            </a:pPr>
            <a:r>
              <a:rPr lang="en-US" altLang="zh-CN" sz="2800" dirty="0" smtClean="0"/>
              <a:t>	</a:t>
            </a:r>
            <a:endParaRPr lang="zh-CN" altLang="en-US" sz="2800" dirty="0"/>
          </a:p>
        </p:txBody>
      </p:sp>
      <p:pic>
        <p:nvPicPr>
          <p:cNvPr id="14338" name="Picture 6" descr="说明: gpspsp.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47516" y="3554304"/>
            <a:ext cx="2878271" cy="2037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descr="SPAC_GPS_NAVSTAR_IIA_IIR_IIF_Constellation_lg.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18904" y="3233818"/>
            <a:ext cx="2168541" cy="2168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3"/>
          <p:cNvSpPr txBox="1">
            <a:spLocks noChangeArrowheads="1"/>
          </p:cNvSpPr>
          <p:nvPr/>
        </p:nvSpPr>
        <p:spPr>
          <a:xfrm>
            <a:off x="517392" y="980021"/>
            <a:ext cx="8460249" cy="1849240"/>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nSpc>
                <a:spcPct val="120000"/>
              </a:lnSpc>
            </a:pPr>
            <a:r>
              <a:rPr lang="en-US" altLang="zh-CN" dirty="0" smtClean="0"/>
              <a:t>	GPS</a:t>
            </a:r>
            <a:r>
              <a:rPr lang="zh-CN" altLang="en-US" dirty="0" smtClean="0"/>
              <a:t>跟踪器是内置了</a:t>
            </a:r>
            <a:r>
              <a:rPr lang="en-US" altLang="zh-CN" dirty="0" smtClean="0"/>
              <a:t>GPS</a:t>
            </a:r>
            <a:r>
              <a:rPr lang="zh-CN" altLang="en-US" dirty="0" smtClean="0"/>
              <a:t>模块和移动通信模块的终端，用于将</a:t>
            </a:r>
            <a:r>
              <a:rPr lang="en-US" altLang="zh-CN" dirty="0" smtClean="0"/>
              <a:t>GPS</a:t>
            </a:r>
            <a:r>
              <a:rPr lang="zh-CN" altLang="en-US" dirty="0" smtClean="0"/>
              <a:t>模块获得的定位数据通过移动通信模块传至</a:t>
            </a:r>
            <a:r>
              <a:rPr lang="en-US" altLang="zh-CN" dirty="0" smtClean="0"/>
              <a:t>Internet</a:t>
            </a:r>
            <a:r>
              <a:rPr lang="zh-CN" altLang="en-US" dirty="0" smtClean="0"/>
              <a:t>上的一台服务器上，从而可以实现在计算机上查询终端位置。</a:t>
            </a:r>
            <a:endParaRPr lang="en-US" altLang="zh-CN" dirty="0" smtClean="0"/>
          </a:p>
          <a:p>
            <a:pPr>
              <a:lnSpc>
                <a:spcPct val="120000"/>
              </a:lnSpc>
            </a:pPr>
            <a:endParaRPr lang="zh-CN" altLang="en-US" dirty="0"/>
          </a:p>
        </p:txBody>
      </p:sp>
      <p:sp>
        <p:nvSpPr>
          <p:cNvPr id="6" name="Rectangle 3"/>
          <p:cNvSpPr txBox="1">
            <a:spLocks noChangeArrowheads="1"/>
          </p:cNvSpPr>
          <p:nvPr/>
        </p:nvSpPr>
        <p:spPr>
          <a:xfrm>
            <a:off x="538908" y="2796984"/>
            <a:ext cx="3505968" cy="577641"/>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nSpc>
                <a:spcPct val="120000"/>
              </a:lnSpc>
            </a:pPr>
            <a:r>
              <a:rPr lang="en-US" altLang="zh-CN" dirty="0" smtClean="0">
                <a:solidFill>
                  <a:srgbClr val="0070C0"/>
                </a:solidFill>
              </a:rPr>
              <a:t>GPS</a:t>
            </a:r>
            <a:r>
              <a:rPr lang="zh-CN" altLang="zh-CN" dirty="0" smtClean="0">
                <a:solidFill>
                  <a:srgbClr val="0070C0"/>
                </a:solidFill>
              </a:rPr>
              <a:t>系统包括三大部分：</a:t>
            </a:r>
            <a:endParaRPr lang="en-US" altLang="zh-CN" dirty="0" smtClean="0">
              <a:solidFill>
                <a:srgbClr val="0070C0"/>
              </a:solidFill>
            </a:endParaRPr>
          </a:p>
        </p:txBody>
      </p:sp>
      <p:sp>
        <p:nvSpPr>
          <p:cNvPr id="7" name="Rectangle 3"/>
          <p:cNvSpPr txBox="1">
            <a:spLocks noChangeArrowheads="1"/>
          </p:cNvSpPr>
          <p:nvPr/>
        </p:nvSpPr>
        <p:spPr>
          <a:xfrm>
            <a:off x="464788" y="5411999"/>
            <a:ext cx="3611176" cy="397718"/>
          </a:xfrm>
          <a:prstGeom prst="rect">
            <a:avLst/>
          </a:prstGeom>
          <a:solidFill>
            <a:srgbClr val="66CCFF">
              <a:alpha val="34000"/>
            </a:srgbClr>
          </a:solidFill>
          <a:ln>
            <a:solidFill>
              <a:schemeClr val="accent1"/>
            </a:solidFill>
          </a:ln>
        </p:spPr>
        <p:txBody>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nSpc>
                <a:spcPct val="120000"/>
              </a:lnSpc>
            </a:pPr>
            <a:r>
              <a:rPr lang="en-US" altLang="zh-CN" sz="2000" dirty="0" smtClean="0">
                <a:solidFill>
                  <a:srgbClr val="0070C0"/>
                </a:solidFill>
              </a:rPr>
              <a:t>1.</a:t>
            </a:r>
            <a:r>
              <a:rPr lang="zh-CN" altLang="en-US" sz="2000" dirty="0" smtClean="0">
                <a:solidFill>
                  <a:srgbClr val="0070C0"/>
                </a:solidFill>
              </a:rPr>
              <a:t>空间</a:t>
            </a:r>
            <a:r>
              <a:rPr lang="zh-CN" altLang="en-US" sz="2000" dirty="0">
                <a:solidFill>
                  <a:srgbClr val="0070C0"/>
                </a:solidFill>
              </a:rPr>
              <a:t>部分</a:t>
            </a:r>
            <a:r>
              <a:rPr lang="en-US" altLang="zh-CN" sz="2000" dirty="0">
                <a:solidFill>
                  <a:srgbClr val="0070C0"/>
                </a:solidFill>
              </a:rPr>
              <a:t>——GPS</a:t>
            </a:r>
            <a:r>
              <a:rPr lang="zh-CN" altLang="en-US" sz="2000" dirty="0">
                <a:solidFill>
                  <a:srgbClr val="0070C0"/>
                </a:solidFill>
              </a:rPr>
              <a:t>卫星星座</a:t>
            </a:r>
          </a:p>
        </p:txBody>
      </p:sp>
      <p:sp>
        <p:nvSpPr>
          <p:cNvPr id="8" name="Rectangle 3"/>
          <p:cNvSpPr txBox="1">
            <a:spLocks noChangeArrowheads="1"/>
          </p:cNvSpPr>
          <p:nvPr/>
        </p:nvSpPr>
        <p:spPr>
          <a:xfrm>
            <a:off x="457429" y="5809717"/>
            <a:ext cx="4168361" cy="397718"/>
          </a:xfrm>
          <a:prstGeom prst="rect">
            <a:avLst/>
          </a:prstGeom>
          <a:solidFill>
            <a:srgbClr val="66CCFF">
              <a:alpha val="34000"/>
            </a:srgbClr>
          </a:solidFill>
          <a:ln>
            <a:solidFill>
              <a:schemeClr val="accent1"/>
            </a:solidFill>
          </a:ln>
        </p:spPr>
        <p:txBody>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nSpc>
                <a:spcPct val="120000"/>
              </a:lnSpc>
            </a:pPr>
            <a:r>
              <a:rPr lang="en-US" altLang="zh-CN" sz="2000" dirty="0" smtClean="0">
                <a:solidFill>
                  <a:srgbClr val="0070C0"/>
                </a:solidFill>
              </a:rPr>
              <a:t>2.</a:t>
            </a:r>
            <a:r>
              <a:rPr lang="zh-CN" altLang="en-US" sz="2000" dirty="0" smtClean="0">
                <a:solidFill>
                  <a:srgbClr val="0070C0"/>
                </a:solidFill>
              </a:rPr>
              <a:t>地面</a:t>
            </a:r>
            <a:r>
              <a:rPr lang="zh-CN" altLang="en-US" sz="2000" dirty="0">
                <a:solidFill>
                  <a:srgbClr val="0070C0"/>
                </a:solidFill>
              </a:rPr>
              <a:t>控制部分</a:t>
            </a:r>
            <a:r>
              <a:rPr lang="en-US" altLang="zh-CN" sz="2000" dirty="0">
                <a:solidFill>
                  <a:srgbClr val="0070C0"/>
                </a:solidFill>
              </a:rPr>
              <a:t>——</a:t>
            </a:r>
            <a:r>
              <a:rPr lang="zh-CN" altLang="en-US" sz="2000" dirty="0">
                <a:solidFill>
                  <a:srgbClr val="0070C0"/>
                </a:solidFill>
              </a:rPr>
              <a:t>地面监控系统</a:t>
            </a:r>
          </a:p>
        </p:txBody>
      </p:sp>
      <p:sp>
        <p:nvSpPr>
          <p:cNvPr id="9" name="Rectangle 3"/>
          <p:cNvSpPr txBox="1">
            <a:spLocks noChangeArrowheads="1"/>
          </p:cNvSpPr>
          <p:nvPr/>
        </p:nvSpPr>
        <p:spPr>
          <a:xfrm>
            <a:off x="4747515" y="5586943"/>
            <a:ext cx="4230126" cy="397718"/>
          </a:xfrm>
          <a:prstGeom prst="rect">
            <a:avLst/>
          </a:prstGeom>
          <a:solidFill>
            <a:srgbClr val="66CCFF">
              <a:alpha val="34000"/>
            </a:srgbClr>
          </a:solidFill>
          <a:ln>
            <a:solidFill>
              <a:schemeClr val="accent1"/>
            </a:solidFill>
          </a:ln>
        </p:spPr>
        <p:txBody>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nSpc>
                <a:spcPct val="120000"/>
              </a:lnSpc>
            </a:pPr>
            <a:r>
              <a:rPr lang="en-US" altLang="zh-CN" sz="2000" dirty="0" smtClean="0">
                <a:solidFill>
                  <a:srgbClr val="0070C0"/>
                </a:solidFill>
              </a:rPr>
              <a:t>3.</a:t>
            </a:r>
            <a:r>
              <a:rPr lang="zh-CN" altLang="en-US" sz="2000" dirty="0" smtClean="0">
                <a:solidFill>
                  <a:srgbClr val="0070C0"/>
                </a:solidFill>
              </a:rPr>
              <a:t>用户</a:t>
            </a:r>
            <a:r>
              <a:rPr lang="zh-CN" altLang="en-US" sz="2000" dirty="0">
                <a:solidFill>
                  <a:srgbClr val="0070C0"/>
                </a:solidFill>
              </a:rPr>
              <a:t>设备部分</a:t>
            </a:r>
            <a:r>
              <a:rPr lang="en-US" altLang="zh-CN" sz="2000" dirty="0">
                <a:solidFill>
                  <a:srgbClr val="0070C0"/>
                </a:solidFill>
              </a:rPr>
              <a:t>——GPS</a:t>
            </a:r>
            <a:r>
              <a:rPr lang="zh-CN" altLang="en-US" sz="2000" dirty="0">
                <a:solidFill>
                  <a:srgbClr val="0070C0"/>
                </a:solidFill>
              </a:rPr>
              <a:t>信号接收机</a:t>
            </a:r>
          </a:p>
        </p:txBody>
      </p:sp>
      <p:pic>
        <p:nvPicPr>
          <p:cNvPr id="512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74674" y="3501864"/>
            <a:ext cx="1182052" cy="20949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3"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328428" y="2349908"/>
            <a:ext cx="1899348" cy="11519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0115277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p:cNvGraphicFramePr>
            <a:graphicFrameLocks noGrp="1"/>
          </p:cNvGraphicFramePr>
          <p:nvPr>
            <p:extLst>
              <p:ext uri="{D42A27DB-BD31-4B8C-83A1-F6EECF244321}">
                <p14:modId xmlns:p14="http://schemas.microsoft.com/office/powerpoint/2010/main" val="2539582767"/>
              </p:ext>
            </p:extLst>
          </p:nvPr>
        </p:nvGraphicFramePr>
        <p:xfrm>
          <a:off x="390144" y="2150344"/>
          <a:ext cx="8461248" cy="2838356"/>
        </p:xfrm>
        <a:graphic>
          <a:graphicData uri="http://schemas.openxmlformats.org/drawingml/2006/table">
            <a:tbl>
              <a:tblPr firstRow="1" firstCol="1" bandRow="1">
                <a:tableStyleId>{5C22544A-7EE6-4342-B048-85BDC9FD1C3A}</a:tableStyleId>
              </a:tblPr>
              <a:tblGrid>
                <a:gridCol w="4332463">
                  <a:extLst>
                    <a:ext uri="{9D8B030D-6E8A-4147-A177-3AD203B41FA5}">
                      <a16:colId xmlns:a16="http://schemas.microsoft.com/office/drawing/2014/main" val="20000"/>
                    </a:ext>
                  </a:extLst>
                </a:gridCol>
                <a:gridCol w="4128785">
                  <a:extLst>
                    <a:ext uri="{9D8B030D-6E8A-4147-A177-3AD203B41FA5}">
                      <a16:colId xmlns:a16="http://schemas.microsoft.com/office/drawing/2014/main" val="20001"/>
                    </a:ext>
                  </a:extLst>
                </a:gridCol>
              </a:tblGrid>
              <a:tr h="522856">
                <a:tc>
                  <a:txBody>
                    <a:bodyPr/>
                    <a:lstStyle/>
                    <a:p>
                      <a:pPr marL="0" indent="0" algn="ctr" defTabSz="914400" rtl="0" eaLnBrk="1" latinLnBrk="0" hangingPunct="1">
                        <a:lnSpc>
                          <a:spcPct val="150000"/>
                        </a:lnSpc>
                        <a:spcAft>
                          <a:spcPts val="0"/>
                        </a:spcAft>
                        <a:buFont typeface="Wingdings" pitchFamily="2" charset="2"/>
                        <a:buNone/>
                      </a:pPr>
                      <a:r>
                        <a:rPr lang="zh-CN" sz="2000" kern="0" dirty="0">
                          <a:solidFill>
                            <a:schemeClr val="bg1"/>
                          </a:solidFill>
                          <a:effectLst/>
                          <a:latin typeface="+mn-lt"/>
                          <a:ea typeface="+mn-ea"/>
                          <a:cs typeface="+mn-cs"/>
                        </a:rPr>
                        <a:t>优点</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marL="0" indent="0" algn="ctr" defTabSz="914400" rtl="0" eaLnBrk="1" latinLnBrk="0" hangingPunct="1">
                        <a:lnSpc>
                          <a:spcPct val="150000"/>
                        </a:lnSpc>
                        <a:spcAft>
                          <a:spcPts val="0"/>
                        </a:spcAft>
                        <a:buFont typeface="Wingdings" pitchFamily="2" charset="2"/>
                        <a:buNone/>
                      </a:pPr>
                      <a:r>
                        <a:rPr lang="zh-CN" sz="2000" kern="0" dirty="0">
                          <a:solidFill>
                            <a:schemeClr val="dk1"/>
                          </a:solidFill>
                          <a:effectLst/>
                          <a:latin typeface="+mn-lt"/>
                          <a:ea typeface="+mn-ea"/>
                          <a:cs typeface="+mn-cs"/>
                        </a:rPr>
                        <a:t>缺点</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0000"/>
                  </a:ext>
                </a:extLst>
              </a:tr>
              <a:tr h="2315500">
                <a:tc>
                  <a:txBody>
                    <a:bodyPr/>
                    <a:lstStyle/>
                    <a:p>
                      <a:pPr marL="342900" indent="-342900" algn="just" defTabSz="914400" rtl="0" eaLnBrk="1" latinLnBrk="0" hangingPunct="1">
                        <a:lnSpc>
                          <a:spcPct val="150000"/>
                        </a:lnSpc>
                        <a:spcAft>
                          <a:spcPts val="0"/>
                        </a:spcAft>
                        <a:buFont typeface="Wingdings" pitchFamily="2" charset="2"/>
                        <a:buChar char="Ø"/>
                      </a:pPr>
                      <a:r>
                        <a:rPr lang="zh-CN" altLang="en-US" sz="2000" kern="0" dirty="0" smtClean="0">
                          <a:solidFill>
                            <a:schemeClr val="bg1"/>
                          </a:solidFill>
                          <a:effectLst/>
                          <a:latin typeface="+mn-lt"/>
                          <a:ea typeface="+mn-ea"/>
                          <a:cs typeface="+mn-cs"/>
                        </a:rPr>
                        <a:t>拥有全球范围的有效覆盖面积</a:t>
                      </a:r>
                      <a:endParaRPr lang="en-US" altLang="zh-CN" sz="2000" kern="0" dirty="0" smtClean="0">
                        <a:solidFill>
                          <a:schemeClr val="bg1"/>
                        </a:solidFill>
                        <a:effectLst/>
                        <a:latin typeface="+mn-lt"/>
                        <a:ea typeface="+mn-ea"/>
                        <a:cs typeface="+mn-cs"/>
                      </a:endParaRPr>
                    </a:p>
                    <a:p>
                      <a:pPr marL="342900" indent="-342900" algn="just" defTabSz="914400" rtl="0" eaLnBrk="1" latinLnBrk="0" hangingPunct="1">
                        <a:lnSpc>
                          <a:spcPct val="150000"/>
                        </a:lnSpc>
                        <a:spcAft>
                          <a:spcPts val="0"/>
                        </a:spcAft>
                        <a:buFont typeface="Wingdings" pitchFamily="2" charset="2"/>
                        <a:buChar char="Ø"/>
                      </a:pPr>
                      <a:r>
                        <a:rPr lang="zh-CN" altLang="en-US" sz="2000" kern="0" dirty="0" smtClean="0">
                          <a:solidFill>
                            <a:schemeClr val="bg1"/>
                          </a:solidFill>
                          <a:effectLst/>
                          <a:latin typeface="+mn-lt"/>
                          <a:ea typeface="+mn-ea"/>
                          <a:cs typeface="+mn-cs"/>
                        </a:rPr>
                        <a:t>系统比较成熟</a:t>
                      </a:r>
                      <a:endParaRPr lang="en-US" altLang="zh-CN" sz="2000" kern="0" dirty="0" smtClean="0">
                        <a:solidFill>
                          <a:schemeClr val="bg1"/>
                        </a:solidFill>
                        <a:effectLst/>
                        <a:latin typeface="+mn-lt"/>
                        <a:ea typeface="+mn-ea"/>
                        <a:cs typeface="+mn-cs"/>
                      </a:endParaRPr>
                    </a:p>
                    <a:p>
                      <a:pPr marL="342900" indent="-342900" algn="just" defTabSz="914400" rtl="0" eaLnBrk="1" latinLnBrk="0" hangingPunct="1">
                        <a:lnSpc>
                          <a:spcPct val="150000"/>
                        </a:lnSpc>
                        <a:spcAft>
                          <a:spcPts val="0"/>
                        </a:spcAft>
                        <a:buFont typeface="Wingdings" pitchFamily="2" charset="2"/>
                        <a:buChar char="Ø"/>
                      </a:pPr>
                      <a:r>
                        <a:rPr lang="zh-CN" altLang="en-US" sz="2000" kern="0" dirty="0" smtClean="0">
                          <a:solidFill>
                            <a:schemeClr val="bg1"/>
                          </a:solidFill>
                          <a:effectLst/>
                          <a:latin typeface="+mn-lt"/>
                          <a:ea typeface="+mn-ea"/>
                          <a:cs typeface="+mn-cs"/>
                        </a:rPr>
                        <a:t>定位服务比较完备</a:t>
                      </a:r>
                      <a:endParaRPr lang="en-US" altLang="zh-CN" sz="2000" kern="0" dirty="0" smtClean="0">
                        <a:solidFill>
                          <a:schemeClr val="bg1"/>
                        </a:solidFill>
                        <a:effectLst/>
                        <a:latin typeface="+mn-lt"/>
                        <a:ea typeface="+mn-ea"/>
                        <a:cs typeface="+mn-cs"/>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marL="342900" indent="-342900" algn="l" defTabSz="914400" rtl="0" eaLnBrk="1" latinLnBrk="0" hangingPunct="1">
                        <a:lnSpc>
                          <a:spcPct val="150000"/>
                        </a:lnSpc>
                        <a:spcAft>
                          <a:spcPts val="0"/>
                        </a:spcAft>
                        <a:buFont typeface="Wingdings" pitchFamily="2" charset="2"/>
                        <a:buChar char="Ø"/>
                      </a:pPr>
                      <a:r>
                        <a:rPr lang="zh-CN" altLang="en-US" sz="2000" kern="0" dirty="0" smtClean="0">
                          <a:solidFill>
                            <a:schemeClr val="dk1"/>
                          </a:solidFill>
                          <a:effectLst/>
                          <a:latin typeface="+mn-lt"/>
                          <a:ea typeface="+mn-ea"/>
                          <a:cs typeface="+mn-cs"/>
                        </a:rPr>
                        <a:t>信号受建筑物影响较大，衰弱很大，定位精度相对较低。而且在航线控制区域，它甚至会完全没有信号。</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0001"/>
                  </a:ext>
                </a:extLst>
              </a:tr>
            </a:tbl>
          </a:graphicData>
        </a:graphic>
      </p:graphicFrame>
      <p:sp>
        <p:nvSpPr>
          <p:cNvPr id="4" name="矩形 3"/>
          <p:cNvSpPr/>
          <p:nvPr/>
        </p:nvSpPr>
        <p:spPr>
          <a:xfrm>
            <a:off x="371138" y="1085282"/>
            <a:ext cx="2954655" cy="461665"/>
          </a:xfrm>
          <a:prstGeom prst="rect">
            <a:avLst/>
          </a:prstGeom>
        </p:spPr>
        <p:txBody>
          <a:bodyPr wrap="none">
            <a:spAutoFit/>
          </a:bodyPr>
          <a:lstStyle/>
          <a:p>
            <a:r>
              <a:rPr lang="en-US" altLang="zh-CN" sz="2400" dirty="0">
                <a:solidFill>
                  <a:srgbClr val="0070C0"/>
                </a:solidFill>
              </a:rPr>
              <a:t>GPS</a:t>
            </a:r>
            <a:r>
              <a:rPr lang="zh-CN" altLang="en-US" sz="2400" dirty="0">
                <a:solidFill>
                  <a:srgbClr val="0070C0"/>
                </a:solidFill>
              </a:rPr>
              <a:t>跟踪器优缺点</a:t>
            </a:r>
            <a:r>
              <a:rPr lang="zh-CN" altLang="en-US" sz="2400" dirty="0" smtClean="0">
                <a:solidFill>
                  <a:srgbClr val="0070C0"/>
                </a:solidFill>
              </a:rPr>
              <a:t>：</a:t>
            </a:r>
            <a:endParaRPr lang="zh-CN" altLang="en-US" sz="2400" dirty="0"/>
          </a:p>
        </p:txBody>
      </p:sp>
    </p:spTree>
    <p:extLst>
      <p:ext uri="{BB962C8B-B14F-4D97-AF65-F5344CB8AC3E}">
        <p14:creationId xmlns:p14="http://schemas.microsoft.com/office/powerpoint/2010/main" val="251285573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3"/>
          <p:cNvSpPr>
            <a:spLocks noGrp="1" noChangeArrowheads="1"/>
          </p:cNvSpPr>
          <p:nvPr>
            <p:ph type="body" idx="1"/>
          </p:nvPr>
        </p:nvSpPr>
        <p:spPr>
          <a:xfrm>
            <a:off x="1288718" y="318426"/>
            <a:ext cx="4122379" cy="617489"/>
          </a:xfrm>
        </p:spPr>
        <p:txBody>
          <a:bodyPr/>
          <a:lstStyle/>
          <a:p>
            <a:pPr>
              <a:lnSpc>
                <a:spcPct val="120000"/>
              </a:lnSpc>
            </a:pPr>
            <a:r>
              <a:rPr lang="en-US" altLang="zh-CN" sz="2800" dirty="0"/>
              <a:t>2.1.8  </a:t>
            </a:r>
            <a:r>
              <a:rPr lang="zh-CN" altLang="en-US" sz="2800" dirty="0"/>
              <a:t>混合跟踪</a:t>
            </a:r>
            <a:r>
              <a:rPr lang="zh-CN" altLang="en-US" sz="2800" dirty="0" smtClean="0"/>
              <a:t>器</a:t>
            </a:r>
            <a:endParaRPr lang="en-US" altLang="zh-CN" sz="2800" dirty="0" smtClean="0"/>
          </a:p>
        </p:txBody>
      </p:sp>
      <p:sp>
        <p:nvSpPr>
          <p:cNvPr id="3" name="Rectangle 3"/>
          <p:cNvSpPr txBox="1">
            <a:spLocks noChangeArrowheads="1"/>
          </p:cNvSpPr>
          <p:nvPr/>
        </p:nvSpPr>
        <p:spPr>
          <a:xfrm>
            <a:off x="784900" y="1055584"/>
            <a:ext cx="7792888" cy="15073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nSpc>
                <a:spcPct val="120000"/>
              </a:lnSpc>
            </a:pPr>
            <a:r>
              <a:rPr lang="zh-CN" altLang="en-US" dirty="0" smtClean="0">
                <a:solidFill>
                  <a:srgbClr val="0070C0"/>
                </a:solidFill>
              </a:rPr>
              <a:t>        混合跟踪器</a:t>
            </a:r>
            <a:r>
              <a:rPr lang="zh-CN" altLang="en-US" dirty="0" smtClean="0"/>
              <a:t>（</a:t>
            </a:r>
            <a:r>
              <a:rPr lang="en-US" altLang="zh-CN" dirty="0" smtClean="0"/>
              <a:t>Hybrid Trackers</a:t>
            </a:r>
            <a:r>
              <a:rPr lang="zh-CN" altLang="en-US" dirty="0" smtClean="0"/>
              <a:t>）指使用了两种或两种以上位置测量技术来跟踪对象的系统，它能取得比使用任何一种单一技术更好的性能。</a:t>
            </a:r>
            <a:endParaRPr lang="en-US" altLang="zh-CN" dirty="0" smtClean="0"/>
          </a:p>
        </p:txBody>
      </p:sp>
      <p:sp>
        <p:nvSpPr>
          <p:cNvPr id="10" name="Rectangle 3"/>
          <p:cNvSpPr txBox="1">
            <a:spLocks noChangeArrowheads="1"/>
          </p:cNvSpPr>
          <p:nvPr/>
        </p:nvSpPr>
        <p:spPr>
          <a:xfrm>
            <a:off x="1" y="5461962"/>
            <a:ext cx="8950362" cy="1039368"/>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nSpc>
                <a:spcPct val="120000"/>
              </a:lnSpc>
            </a:pPr>
            <a:r>
              <a:rPr lang="zh-CN" altLang="zh-CN" dirty="0" smtClean="0"/>
              <a:t>其中光学混合、超声波</a:t>
            </a:r>
            <a:r>
              <a:rPr lang="en-US" altLang="zh-CN" dirty="0" smtClean="0"/>
              <a:t>-</a:t>
            </a:r>
            <a:r>
              <a:rPr lang="zh-CN" altLang="zh-CN" dirty="0" smtClean="0"/>
              <a:t>惯性和视觉</a:t>
            </a:r>
            <a:r>
              <a:rPr lang="en-US" altLang="zh-CN" dirty="0" smtClean="0"/>
              <a:t>-</a:t>
            </a:r>
            <a:r>
              <a:rPr lang="zh-CN" altLang="zh-CN" dirty="0" smtClean="0"/>
              <a:t>惯性混合跟踪器的发展技术水平已比较成熟，而未来发展重点在于视觉</a:t>
            </a:r>
            <a:r>
              <a:rPr lang="en-US" altLang="zh-CN" dirty="0" smtClean="0"/>
              <a:t>-</a:t>
            </a:r>
            <a:r>
              <a:rPr lang="zh-CN" altLang="zh-CN" dirty="0" smtClean="0"/>
              <a:t>惯性</a:t>
            </a:r>
            <a:r>
              <a:rPr lang="en-US" altLang="zh-CN" dirty="0" smtClean="0"/>
              <a:t>-GPS</a:t>
            </a:r>
            <a:r>
              <a:rPr lang="zh-CN" altLang="zh-CN" dirty="0" smtClean="0"/>
              <a:t>等复杂跟踪器。</a:t>
            </a:r>
            <a:endParaRPr lang="zh-CN" altLang="zh-CN" dirty="0"/>
          </a:p>
        </p:txBody>
      </p:sp>
      <p:grpSp>
        <p:nvGrpSpPr>
          <p:cNvPr id="8" name="组合 7"/>
          <p:cNvGrpSpPr/>
          <p:nvPr/>
        </p:nvGrpSpPr>
        <p:grpSpPr>
          <a:xfrm>
            <a:off x="914399" y="2452603"/>
            <a:ext cx="7663389" cy="2826473"/>
            <a:chOff x="914399" y="3724933"/>
            <a:chExt cx="7663389" cy="2826473"/>
          </a:xfrm>
        </p:grpSpPr>
        <p:pic>
          <p:nvPicPr>
            <p:cNvPr id="9"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27803" y="3865840"/>
              <a:ext cx="3307081" cy="24004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Rectangle 3"/>
            <p:cNvSpPr txBox="1">
              <a:spLocks noChangeArrowheads="1"/>
            </p:cNvSpPr>
            <p:nvPr/>
          </p:nvSpPr>
          <p:spPr>
            <a:xfrm>
              <a:off x="3530857" y="6153688"/>
              <a:ext cx="2804027" cy="397718"/>
            </a:xfrm>
            <a:prstGeom prst="rect">
              <a:avLst/>
            </a:prstGeom>
            <a:solidFill>
              <a:srgbClr val="66CCFF">
                <a:alpha val="34000"/>
              </a:srgbClr>
            </a:solidFill>
            <a:ln>
              <a:solidFill>
                <a:schemeClr val="accent1"/>
              </a:solidFill>
            </a:ln>
          </p:spPr>
          <p:txBody>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nSpc>
                  <a:spcPct val="120000"/>
                </a:lnSpc>
              </a:pPr>
              <a:r>
                <a:rPr lang="zh-CN" altLang="en-US" sz="2000" dirty="0" smtClean="0"/>
                <a:t>超声波</a:t>
              </a:r>
              <a:r>
                <a:rPr lang="en-US" altLang="zh-CN" sz="2000" dirty="0"/>
                <a:t>/</a:t>
              </a:r>
              <a:r>
                <a:rPr lang="zh-CN" altLang="en-US" sz="2000" dirty="0" smtClean="0"/>
                <a:t>惯性跟踪器</a:t>
              </a:r>
              <a:endParaRPr lang="zh-CN" altLang="en-US" sz="2000" dirty="0"/>
            </a:p>
          </p:txBody>
        </p:sp>
        <p:sp>
          <p:nvSpPr>
            <p:cNvPr id="12" name="Line 9"/>
            <p:cNvSpPr>
              <a:spLocks noChangeShapeType="1"/>
            </p:cNvSpPr>
            <p:nvPr/>
          </p:nvSpPr>
          <p:spPr bwMode="auto">
            <a:xfrm flipH="1">
              <a:off x="5673290" y="4070235"/>
              <a:ext cx="1323188" cy="781464"/>
            </a:xfrm>
            <a:prstGeom prst="line">
              <a:avLst/>
            </a:prstGeom>
            <a:noFill/>
            <a:ln w="28575" cap="sq">
              <a:solidFill>
                <a:srgbClr val="FFFF00"/>
              </a:solidFill>
              <a:round/>
              <a:headEnd/>
              <a:tailEnd type="triangle" w="med" len="med"/>
            </a:ln>
            <a:extLst>
              <a:ext uri="{909E8E84-426E-40DD-AFC4-6F175D3DCCD1}">
                <a14:hiddenFill xmlns:a14="http://schemas.microsoft.com/office/drawing/2010/main">
                  <a:noFill/>
                </a14:hiddenFill>
              </a:ext>
            </a:extLst>
          </p:spPr>
          <p:txBody>
            <a:bodyPr/>
            <a:lstStyle/>
            <a:p>
              <a:pPr eaLnBrk="0" hangingPunct="0"/>
              <a:endParaRPr lang="zh-CN" altLang="en-US">
                <a:latin typeface="Times New Roman" pitchFamily="18" charset="0"/>
                <a:cs typeface="Times New Roman" pitchFamily="18" charset="0"/>
              </a:endParaRPr>
            </a:p>
          </p:txBody>
        </p:sp>
        <p:sp>
          <p:nvSpPr>
            <p:cNvPr id="13" name="Text Box 6"/>
            <p:cNvSpPr txBox="1">
              <a:spLocks noChangeArrowheads="1"/>
            </p:cNvSpPr>
            <p:nvPr/>
          </p:nvSpPr>
          <p:spPr bwMode="auto">
            <a:xfrm>
              <a:off x="7012617" y="3724933"/>
              <a:ext cx="1565171" cy="424732"/>
            </a:xfrm>
            <a:prstGeom prst="rect">
              <a:avLst/>
            </a:prstGeom>
            <a:solidFill>
              <a:srgbClr val="66CCFF">
                <a:alpha val="49000"/>
              </a:srgbClr>
            </a:solidFill>
            <a:ln>
              <a:solidFill>
                <a:schemeClr val="accent1"/>
              </a:solidFill>
            </a:ln>
            <a:effectLst>
              <a:outerShdw blurRad="50800" dist="38100" dir="8100000" algn="tr" rotWithShape="0">
                <a:prstClr val="black">
                  <a:alpha val="9000"/>
                </a:prstClr>
              </a:outerShdw>
            </a:effectLst>
            <a:extLst/>
          </p:spPr>
          <p:txBody>
            <a:bodyPr wrap="square">
              <a:spAutoFit/>
            </a:bodyPr>
            <a:lstStyle>
              <a:defPPr>
                <a:defRPr lang="zh-CN"/>
              </a:defPPr>
              <a:lvl1pPr>
                <a:lnSpc>
                  <a:spcPct val="120000"/>
                </a:lnSpc>
                <a:defRPr sz="2800"/>
              </a:lvl1pPr>
            </a:lstStyle>
            <a:p>
              <a:r>
                <a:rPr lang="zh-CN" altLang="en-US" sz="1800" dirty="0"/>
                <a:t>超声波发射器</a:t>
              </a:r>
              <a:endParaRPr lang="en-US" altLang="zh-CN" sz="1800" dirty="0"/>
            </a:p>
          </p:txBody>
        </p:sp>
        <p:sp>
          <p:nvSpPr>
            <p:cNvPr id="14" name="Text Box 6"/>
            <p:cNvSpPr txBox="1">
              <a:spLocks noChangeArrowheads="1"/>
            </p:cNvSpPr>
            <p:nvPr/>
          </p:nvSpPr>
          <p:spPr bwMode="auto">
            <a:xfrm>
              <a:off x="914399" y="4059478"/>
              <a:ext cx="1635163" cy="461665"/>
            </a:xfrm>
            <a:prstGeom prst="rect">
              <a:avLst/>
            </a:prstGeom>
            <a:solidFill>
              <a:srgbClr val="66CCFF">
                <a:alpha val="49000"/>
              </a:srgbClr>
            </a:solidFill>
            <a:ln>
              <a:solidFill>
                <a:schemeClr val="accent1"/>
              </a:solidFill>
            </a:ln>
            <a:effectLst>
              <a:outerShdw blurRad="50800" dist="38100" dir="8100000" algn="tr" rotWithShape="0">
                <a:prstClr val="black">
                  <a:alpha val="9000"/>
                </a:prstClr>
              </a:outerShdw>
            </a:effectLst>
            <a:extLst/>
          </p:spPr>
          <p:txBody>
            <a:bodyPr wrap="square">
              <a:spAutoFit/>
            </a:bodyPr>
            <a:lstStyle>
              <a:defPPr>
                <a:defRPr lang="zh-CN"/>
              </a:defPPr>
              <a:lvl1pPr>
                <a:lnSpc>
                  <a:spcPct val="120000"/>
                </a:lnSpc>
                <a:defRPr sz="2800"/>
              </a:lvl1pPr>
            </a:lstStyle>
            <a:p>
              <a:r>
                <a:rPr lang="zh-CN" altLang="en-US" sz="2000" dirty="0"/>
                <a:t>加速</a:t>
              </a:r>
              <a:r>
                <a:rPr lang="en-US" altLang="zh-CN" sz="2000" dirty="0"/>
                <a:t>/</a:t>
              </a:r>
              <a:r>
                <a:rPr lang="zh-CN" altLang="en-US" sz="2000" dirty="0" smtClean="0"/>
                <a:t>陀螺仪</a:t>
              </a:r>
              <a:endParaRPr lang="en-US" altLang="zh-CN" sz="2000" dirty="0"/>
            </a:p>
          </p:txBody>
        </p:sp>
        <p:sp>
          <p:nvSpPr>
            <p:cNvPr id="15" name="Line 8"/>
            <p:cNvSpPr>
              <a:spLocks noChangeShapeType="1"/>
            </p:cNvSpPr>
            <p:nvPr/>
          </p:nvSpPr>
          <p:spPr bwMode="auto">
            <a:xfrm>
              <a:off x="2571078" y="4332545"/>
              <a:ext cx="1269402" cy="0"/>
            </a:xfrm>
            <a:prstGeom prst="line">
              <a:avLst/>
            </a:prstGeom>
            <a:noFill/>
            <a:ln w="28575" cap="sq">
              <a:solidFill>
                <a:srgbClr val="FFFF00"/>
              </a:solidFill>
              <a:round/>
              <a:headEnd/>
              <a:tailEnd type="triangle" w="med" len="med"/>
            </a:ln>
            <a:extLst>
              <a:ext uri="{909E8E84-426E-40DD-AFC4-6F175D3DCCD1}">
                <a14:hiddenFill xmlns:a14="http://schemas.microsoft.com/office/drawing/2010/main">
                  <a:noFill/>
                </a14:hiddenFill>
              </a:ext>
            </a:extLst>
          </p:spPr>
          <p:txBody>
            <a:bodyPr/>
            <a:lstStyle/>
            <a:p>
              <a:pPr eaLnBrk="0" hangingPunct="0"/>
              <a:endParaRPr lang="zh-CN" altLang="en-US">
                <a:latin typeface="Times New Roman" pitchFamily="18" charset="0"/>
                <a:cs typeface="Times New Roman" pitchFamily="18" charset="0"/>
              </a:endParaRPr>
            </a:p>
          </p:txBody>
        </p:sp>
      </p:grpSp>
    </p:spTree>
    <p:extLst>
      <p:ext uri="{BB962C8B-B14F-4D97-AF65-F5344CB8AC3E}">
        <p14:creationId xmlns:p14="http://schemas.microsoft.com/office/powerpoint/2010/main" val="3285783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74500" y="858299"/>
            <a:ext cx="8193541" cy="901338"/>
          </a:xfrm>
        </p:spPr>
        <p:txBody>
          <a:bodyPr/>
          <a:lstStyle/>
          <a:p>
            <a:r>
              <a:rPr lang="en-US" altLang="zh-CN" sz="3600" b="1" dirty="0">
                <a:solidFill>
                  <a:srgbClr val="0070C0"/>
                </a:solidFill>
              </a:rPr>
              <a:t>2.2</a:t>
            </a:r>
            <a:r>
              <a:rPr lang="zh-CN" altLang="en-US" sz="3600" b="1" dirty="0">
                <a:solidFill>
                  <a:srgbClr val="0070C0"/>
                </a:solidFill>
              </a:rPr>
              <a:t>虚拟现实系统的交互接口</a:t>
            </a:r>
            <a:r>
              <a:rPr lang="zh-CN" altLang="zh-CN" sz="3600" b="1" dirty="0" smtClean="0">
                <a:solidFill>
                  <a:srgbClr val="0070C0"/>
                </a:solidFill>
              </a:rPr>
              <a:t/>
            </a:r>
            <a:br>
              <a:rPr lang="zh-CN" altLang="zh-CN" sz="3600" b="1" dirty="0" smtClean="0">
                <a:solidFill>
                  <a:srgbClr val="0070C0"/>
                </a:solidFill>
              </a:rPr>
            </a:br>
            <a:endParaRPr lang="zh-CN" altLang="en-US" sz="3600" dirty="0">
              <a:solidFill>
                <a:srgbClr val="0070C0"/>
              </a:solidFill>
            </a:endParaRPr>
          </a:p>
        </p:txBody>
      </p:sp>
      <p:sp>
        <p:nvSpPr>
          <p:cNvPr id="6146" name="Rectangle 3"/>
          <p:cNvSpPr>
            <a:spLocks noGrp="1" noChangeArrowheads="1"/>
          </p:cNvSpPr>
          <p:nvPr>
            <p:ph type="body" idx="1"/>
          </p:nvPr>
        </p:nvSpPr>
        <p:spPr>
          <a:xfrm>
            <a:off x="742228" y="1767306"/>
            <a:ext cx="7896161" cy="2492722"/>
          </a:xfrm>
        </p:spPr>
        <p:txBody>
          <a:bodyPr/>
          <a:lstStyle/>
          <a:p>
            <a:pPr>
              <a:lnSpc>
                <a:spcPct val="120000"/>
              </a:lnSpc>
            </a:pPr>
            <a:r>
              <a:rPr lang="zh-CN" altLang="en-US" sz="2800" dirty="0" smtClean="0"/>
              <a:t>        虚拟</a:t>
            </a:r>
            <a:r>
              <a:rPr lang="zh-CN" altLang="en-US" sz="2800" dirty="0"/>
              <a:t>现实系统是一个人机交互系统，而且在虚拟现实系统中要求人与虚拟世界之间是自然交互的。</a:t>
            </a:r>
            <a:endParaRPr lang="en-US" altLang="zh-CN" sz="2800" dirty="0" smtClean="0"/>
          </a:p>
          <a:p>
            <a:pPr>
              <a:lnSpc>
                <a:spcPct val="120000"/>
              </a:lnSpc>
            </a:pPr>
            <a:r>
              <a:rPr lang="zh-CN" altLang="en-US" sz="2800" dirty="0" smtClean="0"/>
              <a:t>        本节中的交互接口包括：手势接口、三维鼠标和数据衣。</a:t>
            </a:r>
            <a:endParaRPr lang="zh-CN" altLang="en-US" sz="2800" dirty="0"/>
          </a:p>
        </p:txBody>
      </p:sp>
    </p:spTree>
    <p:extLst>
      <p:ext uri="{BB962C8B-B14F-4D97-AF65-F5344CB8AC3E}">
        <p14:creationId xmlns:p14="http://schemas.microsoft.com/office/powerpoint/2010/main" val="14407304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3"/>
          <p:cNvSpPr>
            <a:spLocks noGrp="1" noChangeArrowheads="1"/>
          </p:cNvSpPr>
          <p:nvPr>
            <p:ph type="body" idx="1"/>
          </p:nvPr>
        </p:nvSpPr>
        <p:spPr>
          <a:xfrm>
            <a:off x="847909" y="621610"/>
            <a:ext cx="7896161" cy="3816714"/>
          </a:xfrm>
        </p:spPr>
        <p:txBody>
          <a:bodyPr/>
          <a:lstStyle/>
          <a:p>
            <a:pPr>
              <a:lnSpc>
                <a:spcPct val="120000"/>
              </a:lnSpc>
            </a:pPr>
            <a:r>
              <a:rPr lang="en-US" altLang="zh-CN" sz="2800" dirty="0"/>
              <a:t>2.2.1  </a:t>
            </a:r>
            <a:r>
              <a:rPr lang="zh-CN" altLang="en-US" sz="2800" dirty="0"/>
              <a:t>手势</a:t>
            </a:r>
            <a:r>
              <a:rPr lang="zh-CN" altLang="en-US" sz="2800" dirty="0" smtClean="0"/>
              <a:t>接口</a:t>
            </a:r>
            <a:endParaRPr lang="en-US" altLang="zh-CN" sz="2800" dirty="0" smtClean="0"/>
          </a:p>
          <a:p>
            <a:pPr>
              <a:lnSpc>
                <a:spcPct val="120000"/>
              </a:lnSpc>
            </a:pPr>
            <a:r>
              <a:rPr lang="en-US" altLang="zh-CN" sz="2800" dirty="0" smtClean="0"/>
              <a:t>	</a:t>
            </a:r>
            <a:r>
              <a:rPr lang="zh-CN" altLang="en-US" sz="2800" dirty="0">
                <a:solidFill>
                  <a:srgbClr val="0070C0"/>
                </a:solidFill>
              </a:rPr>
              <a:t>手势接口</a:t>
            </a:r>
            <a:r>
              <a:rPr lang="zh-CN" altLang="en-US" sz="2800" dirty="0"/>
              <a:t>（</a:t>
            </a:r>
            <a:r>
              <a:rPr lang="en-US" altLang="zh-CN" sz="2800" dirty="0"/>
              <a:t>Gesture Interface</a:t>
            </a:r>
            <a:r>
              <a:rPr lang="zh-CN" altLang="en-US" sz="2800" dirty="0"/>
              <a:t>）是测量用户手指（有时也包括手腕）实时位置的</a:t>
            </a:r>
            <a:r>
              <a:rPr lang="zh-CN" altLang="en-US" sz="2800" dirty="0" smtClean="0"/>
              <a:t>设备。</a:t>
            </a:r>
            <a:endParaRPr lang="en-US" altLang="zh-CN" sz="2800" dirty="0" smtClean="0"/>
          </a:p>
          <a:p>
            <a:pPr>
              <a:lnSpc>
                <a:spcPct val="120000"/>
              </a:lnSpc>
            </a:pPr>
            <a:r>
              <a:rPr lang="zh-CN" altLang="en-US" sz="2800" dirty="0" smtClean="0">
                <a:solidFill>
                  <a:srgbClr val="0070C0"/>
                </a:solidFill>
              </a:rPr>
              <a:t>目的：</a:t>
            </a:r>
            <a:r>
              <a:rPr lang="zh-CN" altLang="en-US" sz="2800" dirty="0" smtClean="0"/>
              <a:t>是</a:t>
            </a:r>
            <a:r>
              <a:rPr lang="zh-CN" altLang="en-US" sz="2800" dirty="0"/>
              <a:t>为了实现与虚拟环境的基于手势识别的自然交互。</a:t>
            </a:r>
          </a:p>
        </p:txBody>
      </p:sp>
      <p:pic>
        <p:nvPicPr>
          <p:cNvPr id="4" name="Picture 21" descr="http://img5.imgtn.bdimg.com/it/u=148583574,2311135565&amp;fm=23&amp;gp=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04175" y="3987265"/>
            <a:ext cx="2853137" cy="21338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5" descr="http://img5.imgtn.bdimg.com/it/u=2548378867,3123744728&amp;fm=116&amp;gp=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61198" y="3986502"/>
            <a:ext cx="2779416" cy="2059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8977004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3"/>
          <p:cNvSpPr>
            <a:spLocks noGrp="1" noChangeArrowheads="1"/>
          </p:cNvSpPr>
          <p:nvPr>
            <p:ph type="body" idx="1"/>
          </p:nvPr>
        </p:nvSpPr>
        <p:spPr>
          <a:xfrm>
            <a:off x="475489" y="1864842"/>
            <a:ext cx="4413503" cy="3024150"/>
          </a:xfrm>
        </p:spPr>
        <p:txBody>
          <a:bodyPr/>
          <a:lstStyle/>
          <a:p>
            <a:pPr marL="457200" indent="-457200">
              <a:lnSpc>
                <a:spcPct val="150000"/>
              </a:lnSpc>
              <a:buFont typeface="Wingdings" pitchFamily="2" charset="2"/>
              <a:buChar char="u"/>
            </a:pPr>
            <a:r>
              <a:rPr lang="zh-CN" altLang="en-US" sz="2800" dirty="0"/>
              <a:t>大多数手势接口都是嵌入了传感器的数据</a:t>
            </a:r>
            <a:r>
              <a:rPr lang="zh-CN" altLang="en-US" sz="2800" dirty="0" smtClean="0"/>
              <a:t>手套。</a:t>
            </a:r>
            <a:endParaRPr lang="en-US" altLang="zh-CN" sz="2800" dirty="0" smtClean="0"/>
          </a:p>
          <a:p>
            <a:pPr marL="457200" indent="-457200">
              <a:lnSpc>
                <a:spcPct val="150000"/>
              </a:lnSpc>
              <a:buFont typeface="Wingdings" pitchFamily="2" charset="2"/>
              <a:buChar char="u"/>
            </a:pPr>
            <a:r>
              <a:rPr lang="zh-CN" altLang="en-US" sz="2800" dirty="0" smtClean="0"/>
              <a:t>传感</a:t>
            </a:r>
            <a:r>
              <a:rPr lang="zh-CN" altLang="en-US" sz="2800" dirty="0"/>
              <a:t>器用于测量每个手指相对于手掌</a:t>
            </a:r>
            <a:r>
              <a:rPr lang="zh-CN" altLang="en-US" sz="2800" dirty="0" smtClean="0"/>
              <a:t>的位置</a:t>
            </a:r>
            <a:r>
              <a:rPr lang="zh-CN" altLang="en-US" sz="2800" dirty="0"/>
              <a:t>。</a:t>
            </a:r>
          </a:p>
        </p:txBody>
      </p:sp>
      <p:pic>
        <p:nvPicPr>
          <p:cNvPr id="15361" name="Picture 1" descr="C:\Users\Administrator\AppData\Roaming\Tencent\Users\14333679\QQ\WinTemp\RichOle\0H}II0}]17CE01%ZHN0DHO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88992" y="1291242"/>
            <a:ext cx="3633216" cy="3812634"/>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5867129" y="5400532"/>
            <a:ext cx="2550698" cy="369332"/>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p:spPr>
        <p:txBody>
          <a:bodyPr wrap="none">
            <a:spAutoFit/>
          </a:bodyPr>
          <a:lstStyle/>
          <a:p>
            <a:r>
              <a:rPr lang="zh-CN" altLang="en-US" dirty="0" smtClean="0"/>
              <a:t>图 </a:t>
            </a:r>
            <a:r>
              <a:rPr lang="zh-CN" altLang="zh-CN" dirty="0" smtClean="0"/>
              <a:t>手</a:t>
            </a:r>
            <a:r>
              <a:rPr lang="zh-CN" altLang="zh-CN" dirty="0"/>
              <a:t>和手指运动的术语</a:t>
            </a:r>
            <a:endParaRPr lang="zh-CN" altLang="en-US" dirty="0"/>
          </a:p>
        </p:txBody>
      </p:sp>
    </p:spTree>
    <p:extLst>
      <p:ext uri="{BB962C8B-B14F-4D97-AF65-F5344CB8AC3E}">
        <p14:creationId xmlns:p14="http://schemas.microsoft.com/office/powerpoint/2010/main" val="194495351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3"/>
          <p:cNvSpPr>
            <a:spLocks noGrp="1" noChangeArrowheads="1"/>
          </p:cNvSpPr>
          <p:nvPr>
            <p:ph type="body" idx="1"/>
          </p:nvPr>
        </p:nvSpPr>
        <p:spPr>
          <a:xfrm>
            <a:off x="290407" y="923531"/>
            <a:ext cx="8304953" cy="4316502"/>
          </a:xfrm>
        </p:spPr>
        <p:txBody>
          <a:bodyPr/>
          <a:lstStyle/>
          <a:p>
            <a:pPr>
              <a:lnSpc>
                <a:spcPct val="120000"/>
              </a:lnSpc>
            </a:pPr>
            <a:r>
              <a:rPr lang="zh-CN" altLang="en-US" sz="2800" dirty="0">
                <a:solidFill>
                  <a:srgbClr val="0070C0"/>
                </a:solidFill>
              </a:rPr>
              <a:t>各种数据手套之间的主要区别</a:t>
            </a:r>
            <a:r>
              <a:rPr lang="zh-CN" altLang="en-US" sz="2800" dirty="0"/>
              <a:t>是</a:t>
            </a:r>
            <a:r>
              <a:rPr lang="zh-CN" altLang="en-US" sz="2800" dirty="0" smtClean="0"/>
              <a:t>：</a:t>
            </a:r>
            <a:endParaRPr lang="en-US" altLang="zh-CN" sz="2800" dirty="0" smtClean="0"/>
          </a:p>
          <a:p>
            <a:pPr marL="457200" indent="-457200">
              <a:lnSpc>
                <a:spcPct val="120000"/>
              </a:lnSpc>
              <a:buFont typeface="Wingdings" pitchFamily="2" charset="2"/>
              <a:buChar char="u"/>
            </a:pPr>
            <a:r>
              <a:rPr lang="zh-CN" altLang="en-US" sz="2800" dirty="0" smtClean="0"/>
              <a:t>所</a:t>
            </a:r>
            <a:r>
              <a:rPr lang="zh-CN" altLang="en-US" sz="2800" dirty="0"/>
              <a:t>使用的传感器的</a:t>
            </a:r>
            <a:r>
              <a:rPr lang="zh-CN" altLang="en-US" sz="2800" dirty="0" smtClean="0"/>
              <a:t>类型</a:t>
            </a:r>
            <a:endParaRPr lang="en-US" altLang="zh-CN" sz="2800" dirty="0" smtClean="0"/>
          </a:p>
          <a:p>
            <a:pPr marL="457200" indent="-457200">
              <a:lnSpc>
                <a:spcPct val="120000"/>
              </a:lnSpc>
              <a:buFont typeface="Wingdings" pitchFamily="2" charset="2"/>
              <a:buChar char="u"/>
            </a:pPr>
            <a:r>
              <a:rPr lang="zh-CN" altLang="en-US" sz="2800" dirty="0" smtClean="0"/>
              <a:t>给</a:t>
            </a:r>
            <a:r>
              <a:rPr lang="zh-CN" altLang="en-US" sz="2800" dirty="0"/>
              <a:t>每个手指分配的传感器的</a:t>
            </a:r>
            <a:r>
              <a:rPr lang="zh-CN" altLang="en-US" sz="2800" dirty="0" smtClean="0"/>
              <a:t>数目</a:t>
            </a:r>
            <a:endParaRPr lang="en-US" altLang="zh-CN" sz="2800" dirty="0" smtClean="0"/>
          </a:p>
          <a:p>
            <a:pPr marL="457200" indent="-457200">
              <a:lnSpc>
                <a:spcPct val="120000"/>
              </a:lnSpc>
              <a:buFont typeface="Wingdings" pitchFamily="2" charset="2"/>
              <a:buChar char="u"/>
            </a:pPr>
            <a:r>
              <a:rPr lang="zh-CN" altLang="en-US" sz="2800" dirty="0" smtClean="0"/>
              <a:t>感知分辨率</a:t>
            </a:r>
            <a:endParaRPr lang="en-US" altLang="zh-CN" sz="2800" dirty="0" smtClean="0"/>
          </a:p>
          <a:p>
            <a:pPr marL="457200" indent="-457200">
              <a:lnSpc>
                <a:spcPct val="120000"/>
              </a:lnSpc>
              <a:buFont typeface="Wingdings" pitchFamily="2" charset="2"/>
              <a:buChar char="u"/>
            </a:pPr>
            <a:r>
              <a:rPr lang="zh-CN" altLang="en-US" sz="2800" dirty="0" smtClean="0"/>
              <a:t>手套</a:t>
            </a:r>
            <a:r>
              <a:rPr lang="zh-CN" altLang="en-US" sz="2800" dirty="0"/>
              <a:t>的采样</a:t>
            </a:r>
            <a:r>
              <a:rPr lang="zh-CN" altLang="en-US" sz="2800" dirty="0" smtClean="0"/>
              <a:t>速度</a:t>
            </a:r>
            <a:endParaRPr lang="en-US" altLang="zh-CN" sz="2800" dirty="0" smtClean="0"/>
          </a:p>
          <a:p>
            <a:pPr marL="457200" indent="-457200">
              <a:lnSpc>
                <a:spcPct val="120000"/>
              </a:lnSpc>
              <a:buFont typeface="Wingdings" pitchFamily="2" charset="2"/>
              <a:buChar char="u"/>
            </a:pPr>
            <a:r>
              <a:rPr lang="zh-CN" altLang="en-US" sz="2800" dirty="0" smtClean="0"/>
              <a:t>它们</a:t>
            </a:r>
            <a:r>
              <a:rPr lang="zh-CN" altLang="en-US" sz="2800" dirty="0"/>
              <a:t>是无线的还是有范围限制</a:t>
            </a:r>
            <a:r>
              <a:rPr lang="zh-CN" altLang="en-US" sz="2800" dirty="0" smtClean="0"/>
              <a:t>的</a:t>
            </a:r>
            <a:endParaRPr lang="en-US" altLang="zh-CN" sz="2800" dirty="0" smtClean="0"/>
          </a:p>
          <a:p>
            <a:pPr>
              <a:lnSpc>
                <a:spcPct val="120000"/>
              </a:lnSpc>
            </a:pPr>
            <a:endParaRPr lang="zh-CN" altLang="en-US" sz="2800" dirty="0"/>
          </a:p>
        </p:txBody>
      </p:sp>
      <p:pic>
        <p:nvPicPr>
          <p:cNvPr id="5" name="Picture 17" descr="http://www.lon3d.com/vr168/UploadFiles_8954/201003/201003121243000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83808" y="3319412"/>
            <a:ext cx="3060192" cy="3060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4562879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3"/>
          <p:cNvSpPr>
            <a:spLocks noGrp="1" noChangeArrowheads="1"/>
          </p:cNvSpPr>
          <p:nvPr>
            <p:ph type="body" idx="1"/>
          </p:nvPr>
        </p:nvSpPr>
        <p:spPr>
          <a:xfrm>
            <a:off x="409655" y="667687"/>
            <a:ext cx="8451257" cy="5755158"/>
          </a:xfrm>
        </p:spPr>
        <p:txBody>
          <a:bodyPr/>
          <a:lstStyle/>
          <a:p>
            <a:pPr>
              <a:lnSpc>
                <a:spcPct val="120000"/>
              </a:lnSpc>
            </a:pPr>
            <a:r>
              <a:rPr lang="zh-CN" altLang="en-US" sz="2800" dirty="0">
                <a:solidFill>
                  <a:srgbClr val="0070C0"/>
                </a:solidFill>
              </a:rPr>
              <a:t>数据手套的基本原理是</a:t>
            </a:r>
            <a:r>
              <a:rPr lang="zh-CN" altLang="en-US" sz="2800" dirty="0" smtClean="0">
                <a:solidFill>
                  <a:srgbClr val="0070C0"/>
                </a:solidFill>
              </a:rPr>
              <a:t>：</a:t>
            </a:r>
            <a:endParaRPr lang="en-US" altLang="zh-CN" sz="2800" dirty="0" smtClean="0">
              <a:solidFill>
                <a:srgbClr val="0070C0"/>
              </a:solidFill>
            </a:endParaRPr>
          </a:p>
          <a:p>
            <a:pPr marL="457200" indent="-457200">
              <a:lnSpc>
                <a:spcPct val="120000"/>
              </a:lnSpc>
              <a:buFont typeface="Wingdings" pitchFamily="2" charset="2"/>
              <a:buChar char="u"/>
            </a:pPr>
            <a:r>
              <a:rPr lang="zh-CN" altLang="en-US" sz="2800" dirty="0" smtClean="0"/>
              <a:t>数据</a:t>
            </a:r>
            <a:r>
              <a:rPr lang="zh-CN" altLang="en-US" sz="2800" dirty="0"/>
              <a:t>手套设有弯曲传感器，</a:t>
            </a:r>
            <a:r>
              <a:rPr lang="zh-CN" altLang="en-US" sz="2800" dirty="0">
                <a:solidFill>
                  <a:srgbClr val="FF0000"/>
                </a:solidFill>
              </a:rPr>
              <a:t>一个节点对应一个传感器</a:t>
            </a:r>
            <a:r>
              <a:rPr lang="zh-CN" altLang="en-US" sz="2800" dirty="0"/>
              <a:t>，有</a:t>
            </a:r>
            <a:r>
              <a:rPr lang="en-US" altLang="zh-CN" sz="2800" dirty="0">
                <a:solidFill>
                  <a:srgbClr val="FF0000"/>
                </a:solidFill>
              </a:rPr>
              <a:t>5</a:t>
            </a:r>
            <a:r>
              <a:rPr lang="zh-CN" altLang="en-US" sz="2800" dirty="0">
                <a:solidFill>
                  <a:srgbClr val="FF0000"/>
                </a:solidFill>
              </a:rPr>
              <a:t>节点</a:t>
            </a:r>
            <a:r>
              <a:rPr lang="zh-CN" altLang="en-US" sz="2800" dirty="0"/>
              <a:t>、</a:t>
            </a:r>
            <a:r>
              <a:rPr lang="en-US" altLang="zh-CN" sz="2800" dirty="0">
                <a:solidFill>
                  <a:srgbClr val="FF0000"/>
                </a:solidFill>
              </a:rPr>
              <a:t>14</a:t>
            </a:r>
            <a:r>
              <a:rPr lang="zh-CN" altLang="en-US" sz="2800" dirty="0">
                <a:solidFill>
                  <a:srgbClr val="FF0000"/>
                </a:solidFill>
              </a:rPr>
              <a:t>节点</a:t>
            </a:r>
            <a:r>
              <a:rPr lang="zh-CN" altLang="en-US" sz="2800" dirty="0"/>
              <a:t>、</a:t>
            </a:r>
            <a:r>
              <a:rPr lang="en-US" altLang="zh-CN" sz="2800" dirty="0">
                <a:solidFill>
                  <a:srgbClr val="FF0000"/>
                </a:solidFill>
              </a:rPr>
              <a:t>18</a:t>
            </a:r>
            <a:r>
              <a:rPr lang="zh-CN" altLang="en-US" sz="2800" dirty="0">
                <a:solidFill>
                  <a:srgbClr val="FF0000"/>
                </a:solidFill>
              </a:rPr>
              <a:t>节点</a:t>
            </a:r>
            <a:r>
              <a:rPr lang="zh-CN" altLang="en-US" sz="2800" dirty="0"/>
              <a:t>、</a:t>
            </a:r>
            <a:r>
              <a:rPr lang="en-US" altLang="zh-CN" sz="2800" dirty="0">
                <a:solidFill>
                  <a:srgbClr val="FF0000"/>
                </a:solidFill>
              </a:rPr>
              <a:t>22</a:t>
            </a:r>
            <a:r>
              <a:rPr lang="zh-CN" altLang="en-US" sz="2800" dirty="0">
                <a:solidFill>
                  <a:srgbClr val="FF0000"/>
                </a:solidFill>
              </a:rPr>
              <a:t>节点</a:t>
            </a:r>
            <a:r>
              <a:rPr lang="zh-CN" altLang="en-US" sz="2800" dirty="0"/>
              <a:t>之分</a:t>
            </a:r>
            <a:r>
              <a:rPr lang="zh-CN" altLang="en-US" sz="2800" dirty="0" smtClean="0"/>
              <a:t>。</a:t>
            </a:r>
            <a:endParaRPr lang="en-US" altLang="zh-CN" sz="2800" dirty="0" smtClean="0"/>
          </a:p>
          <a:p>
            <a:pPr marL="457200" indent="-457200">
              <a:lnSpc>
                <a:spcPct val="120000"/>
              </a:lnSpc>
              <a:buFont typeface="Wingdings" pitchFamily="2" charset="2"/>
              <a:buChar char="u"/>
            </a:pPr>
            <a:r>
              <a:rPr lang="zh-CN" altLang="en-US" sz="2800" dirty="0" smtClean="0"/>
              <a:t>弯曲</a:t>
            </a:r>
            <a:r>
              <a:rPr lang="zh-CN" altLang="en-US" sz="2800" dirty="0"/>
              <a:t>传感器由力敏元件、柔性电路板、弹性封装材料组成，通过导线连接至信号处理电路</a:t>
            </a:r>
            <a:r>
              <a:rPr lang="zh-CN" altLang="en-US" sz="2800" dirty="0" smtClean="0"/>
              <a:t>；</a:t>
            </a:r>
            <a:endParaRPr lang="en-US" altLang="zh-CN" sz="2800" dirty="0" smtClean="0"/>
          </a:p>
          <a:p>
            <a:pPr marL="457200" indent="-457200">
              <a:lnSpc>
                <a:spcPct val="120000"/>
              </a:lnSpc>
              <a:buFont typeface="Wingdings" pitchFamily="2" charset="2"/>
              <a:buChar char="u"/>
            </a:pPr>
            <a:r>
              <a:rPr lang="zh-CN" altLang="en-US" sz="2800" dirty="0" smtClean="0"/>
              <a:t>在</a:t>
            </a:r>
            <a:r>
              <a:rPr lang="zh-CN" altLang="en-US" sz="2800" dirty="0"/>
              <a:t>柔性电路板上设有至少两根导线，以力敏材料包覆于柔性电路板大部，再在力敏材料上包覆一层弹性封装材料，柔性电路板留一端在外，以导线与外电路连接</a:t>
            </a:r>
            <a:r>
              <a:rPr lang="zh-CN" altLang="en-US" sz="2800" dirty="0" smtClean="0"/>
              <a:t>。</a:t>
            </a:r>
            <a:endParaRPr lang="en-US" altLang="zh-CN" sz="2800" dirty="0" smtClean="0"/>
          </a:p>
        </p:txBody>
      </p:sp>
      <p:sp>
        <p:nvSpPr>
          <p:cNvPr id="4" name="五角星 3"/>
          <p:cNvSpPr/>
          <p:nvPr/>
        </p:nvSpPr>
        <p:spPr>
          <a:xfrm>
            <a:off x="7680960" y="210487"/>
            <a:ext cx="914400" cy="914400"/>
          </a:xfrm>
          <a:prstGeom prst="star5">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13434242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a:spLocks noGrp="1"/>
          </p:cNvSpPr>
          <p:nvPr>
            <p:ph type="title"/>
          </p:nvPr>
        </p:nvSpPr>
        <p:spPr>
          <a:xfrm>
            <a:off x="1375664" y="492539"/>
            <a:ext cx="7298103" cy="443376"/>
          </a:xfrm>
        </p:spPr>
        <p:txBody>
          <a:bodyPr>
            <a:normAutofit fontScale="90000"/>
          </a:bodyPr>
          <a:lstStyle/>
          <a:p>
            <a:r>
              <a:rPr lang="zh-CN" altLang="en-US" sz="3200" b="1" dirty="0">
                <a:solidFill>
                  <a:srgbClr val="0070C0"/>
                </a:solidFill>
              </a:rPr>
              <a:t>第</a:t>
            </a:r>
            <a:r>
              <a:rPr lang="en-US" altLang="zh-CN" sz="3200" b="1" dirty="0">
                <a:solidFill>
                  <a:srgbClr val="0070C0"/>
                </a:solidFill>
              </a:rPr>
              <a:t>2</a:t>
            </a:r>
            <a:r>
              <a:rPr lang="zh-CN" altLang="en-US" sz="3200" b="1" dirty="0">
                <a:solidFill>
                  <a:srgbClr val="0070C0"/>
                </a:solidFill>
              </a:rPr>
              <a:t>章 虚拟现实系统的输入设备</a:t>
            </a:r>
            <a:endParaRPr lang="zh-CN" altLang="en-US" sz="3200" dirty="0">
              <a:solidFill>
                <a:srgbClr val="0070C0"/>
              </a:solidFill>
            </a:endParaRPr>
          </a:p>
        </p:txBody>
      </p:sp>
      <p:sp>
        <p:nvSpPr>
          <p:cNvPr id="4" name="Rectangle 3"/>
          <p:cNvSpPr>
            <a:spLocks noGrp="1" noChangeArrowheads="1"/>
          </p:cNvSpPr>
          <p:nvPr>
            <p:ph type="body" idx="1"/>
          </p:nvPr>
        </p:nvSpPr>
        <p:spPr>
          <a:xfrm>
            <a:off x="860563" y="1195717"/>
            <a:ext cx="7886700" cy="1395082"/>
          </a:xfrm>
        </p:spPr>
        <p:txBody>
          <a:bodyPr/>
          <a:lstStyle/>
          <a:p>
            <a:pPr>
              <a:lnSpc>
                <a:spcPct val="120000"/>
              </a:lnSpc>
            </a:pPr>
            <a:r>
              <a:rPr lang="zh-CN" altLang="en-US" dirty="0" smtClean="0">
                <a:solidFill>
                  <a:srgbClr val="0070C0"/>
                </a:solidFill>
              </a:rPr>
              <a:t>输入设备</a:t>
            </a:r>
            <a:r>
              <a:rPr lang="zh-CN" altLang="en-US" dirty="0"/>
              <a:t>（</a:t>
            </a:r>
            <a:r>
              <a:rPr lang="en-US" altLang="zh-CN" dirty="0"/>
              <a:t>Input Devices</a:t>
            </a:r>
            <a:r>
              <a:rPr lang="zh-CN" altLang="en-US" dirty="0"/>
              <a:t>）是用来输入用户发出的动作，使用户可以操控一个虚拟境界</a:t>
            </a:r>
            <a:r>
              <a:rPr lang="zh-CN" altLang="en-US" dirty="0" smtClean="0"/>
              <a:t>。</a:t>
            </a:r>
            <a:endParaRPr lang="en-US" altLang="zh-CN" dirty="0" smtClean="0"/>
          </a:p>
          <a:p>
            <a:pPr>
              <a:lnSpc>
                <a:spcPct val="120000"/>
              </a:lnSpc>
            </a:pPr>
            <a:r>
              <a:rPr lang="zh-CN" altLang="en-US" sz="2000" dirty="0" smtClean="0"/>
              <a:t>包括：跟踪器、数据手套、三维鼠标、数据衣等。</a:t>
            </a:r>
            <a:endParaRPr lang="en-US" altLang="zh-CN" sz="2000" dirty="0" smtClean="0"/>
          </a:p>
          <a:p>
            <a:pPr>
              <a:lnSpc>
                <a:spcPct val="120000"/>
              </a:lnSpc>
            </a:pPr>
            <a:endParaRPr lang="en-US" altLang="zh-CN" dirty="0" smtClean="0"/>
          </a:p>
          <a:p>
            <a:pPr algn="l">
              <a:lnSpc>
                <a:spcPct val="120000"/>
              </a:lnSpc>
            </a:pPr>
            <a:endParaRPr lang="en-US" altLang="zh-CN" dirty="0" smtClean="0">
              <a:hlinkClick r:id="rId3" action="ppaction://hlinkfile"/>
            </a:endParaRPr>
          </a:p>
          <a:p>
            <a:pPr algn="l">
              <a:lnSpc>
                <a:spcPct val="120000"/>
              </a:lnSpc>
            </a:pPr>
            <a:endParaRPr lang="en-US" altLang="zh-CN" dirty="0">
              <a:hlinkClick r:id="rId3" action="ppaction://hlinkfile"/>
            </a:endParaRPr>
          </a:p>
          <a:p>
            <a:pPr algn="l">
              <a:lnSpc>
                <a:spcPct val="120000"/>
              </a:lnSpc>
            </a:pPr>
            <a:endParaRPr lang="en-US" altLang="zh-CN" dirty="0" smtClean="0">
              <a:hlinkClick r:id="rId3" action="ppaction://hlinkfile"/>
            </a:endParaRPr>
          </a:p>
          <a:p>
            <a:pPr algn="l">
              <a:lnSpc>
                <a:spcPct val="120000"/>
              </a:lnSpc>
            </a:pPr>
            <a:endParaRPr lang="en-US" altLang="zh-CN" dirty="0">
              <a:hlinkClick r:id="rId3" action="ppaction://hlinkfile"/>
            </a:endParaRPr>
          </a:p>
          <a:p>
            <a:pPr algn="l">
              <a:lnSpc>
                <a:spcPct val="120000"/>
              </a:lnSpc>
            </a:pPr>
            <a:endParaRPr lang="en-US" altLang="zh-CN" dirty="0" smtClean="0">
              <a:hlinkClick r:id="rId3" action="ppaction://hlinkfile"/>
            </a:endParaRPr>
          </a:p>
          <a:p>
            <a:pPr algn="l">
              <a:lnSpc>
                <a:spcPct val="120000"/>
              </a:lnSpc>
            </a:pPr>
            <a:r>
              <a:rPr lang="zh-CN" altLang="en-US" dirty="0" smtClean="0">
                <a:solidFill>
                  <a:srgbClr val="FF0000"/>
                </a:solidFill>
              </a:rPr>
              <a:t>视频：虚拟现实手套</a:t>
            </a:r>
            <a:r>
              <a:rPr lang="en-US" altLang="zh-CN" dirty="0" smtClean="0">
                <a:solidFill>
                  <a:srgbClr val="FF0000"/>
                </a:solidFill>
              </a:rPr>
              <a:t>-</a:t>
            </a:r>
            <a:r>
              <a:rPr lang="zh-CN" altLang="en-US" dirty="0" smtClean="0">
                <a:solidFill>
                  <a:srgbClr val="FF0000"/>
                </a:solidFill>
              </a:rPr>
              <a:t>可通过手势控制虚拟物体</a:t>
            </a:r>
            <a:endParaRPr lang="en-US" altLang="zh-CN" dirty="0" smtClean="0">
              <a:solidFill>
                <a:srgbClr val="FF0000"/>
              </a:solidFill>
            </a:endParaRPr>
          </a:p>
          <a:p>
            <a:pPr>
              <a:lnSpc>
                <a:spcPct val="120000"/>
              </a:lnSpc>
            </a:pPr>
            <a:endParaRPr lang="en-US" altLang="zh-CN" sz="2000" dirty="0" smtClean="0"/>
          </a:p>
          <a:p>
            <a:pPr>
              <a:lnSpc>
                <a:spcPct val="120000"/>
              </a:lnSpc>
            </a:pPr>
            <a:endParaRPr lang="en-US" altLang="zh-CN" dirty="0"/>
          </a:p>
          <a:p>
            <a:pPr>
              <a:lnSpc>
                <a:spcPct val="120000"/>
              </a:lnSpc>
            </a:pPr>
            <a:endParaRPr lang="en-US" altLang="zh-CN" sz="2000" dirty="0" smtClean="0"/>
          </a:p>
        </p:txBody>
      </p:sp>
      <p:pic>
        <p:nvPicPr>
          <p:cNvPr id="2" name="图片 1">
            <a:hlinkClick r:id="rId3" action="ppaction://hlinkfile"/>
          </p:cNvPr>
          <p:cNvPicPr>
            <a:picLocks noChangeAspect="1"/>
          </p:cNvPicPr>
          <p:nvPr/>
        </p:nvPicPr>
        <p:blipFill>
          <a:blip r:embed="rId4"/>
          <a:stretch>
            <a:fillRect/>
          </a:stretch>
        </p:blipFill>
        <p:spPr>
          <a:xfrm>
            <a:off x="981953" y="2590799"/>
            <a:ext cx="6219278" cy="3576085"/>
          </a:xfrm>
          <a:prstGeom prst="rect">
            <a:avLst/>
          </a:prstGeom>
        </p:spPr>
      </p:pic>
    </p:spTree>
    <p:extLst>
      <p:ext uri="{BB962C8B-B14F-4D97-AF65-F5344CB8AC3E}">
        <p14:creationId xmlns:p14="http://schemas.microsoft.com/office/powerpoint/2010/main" val="239982703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3"/>
          <p:cNvSpPr>
            <a:spLocks noGrp="1" noChangeArrowheads="1"/>
          </p:cNvSpPr>
          <p:nvPr>
            <p:ph type="body" idx="1"/>
          </p:nvPr>
        </p:nvSpPr>
        <p:spPr>
          <a:xfrm>
            <a:off x="409655" y="667687"/>
            <a:ext cx="8451257" cy="5755158"/>
          </a:xfrm>
        </p:spPr>
        <p:txBody>
          <a:bodyPr/>
          <a:lstStyle/>
          <a:p>
            <a:pPr>
              <a:lnSpc>
                <a:spcPct val="120000"/>
              </a:lnSpc>
            </a:pPr>
            <a:r>
              <a:rPr lang="zh-CN" altLang="en-US" sz="2800" dirty="0">
                <a:solidFill>
                  <a:srgbClr val="0070C0"/>
                </a:solidFill>
              </a:rPr>
              <a:t>数据</a:t>
            </a:r>
            <a:r>
              <a:rPr lang="zh-CN" altLang="en-US" sz="2800" dirty="0" smtClean="0">
                <a:solidFill>
                  <a:srgbClr val="0070C0"/>
                </a:solidFill>
              </a:rPr>
              <a:t>手套：</a:t>
            </a:r>
            <a:endParaRPr lang="en-US" altLang="zh-CN" sz="2800" dirty="0" smtClean="0">
              <a:solidFill>
                <a:srgbClr val="0070C0"/>
              </a:solidFill>
            </a:endParaRPr>
          </a:p>
          <a:p>
            <a:pPr marL="457200" indent="-457200">
              <a:lnSpc>
                <a:spcPct val="120000"/>
              </a:lnSpc>
              <a:buFont typeface="Wingdings" pitchFamily="2" charset="2"/>
              <a:buChar char="u"/>
            </a:pPr>
            <a:r>
              <a:rPr lang="zh-CN" altLang="en-US" sz="2800" dirty="0" smtClean="0"/>
              <a:t>数据手套这个词最早是美国</a:t>
            </a:r>
            <a:r>
              <a:rPr lang="en-US" altLang="zh-CN" sz="2800" dirty="0" err="1" smtClean="0"/>
              <a:t>VPL</a:t>
            </a:r>
            <a:r>
              <a:rPr lang="zh-CN" altLang="en-US" sz="2800" dirty="0" smtClean="0"/>
              <a:t>公司在</a:t>
            </a:r>
            <a:r>
              <a:rPr lang="en-US" altLang="zh-CN" sz="2800" dirty="0" smtClean="0"/>
              <a:t>1987</a:t>
            </a:r>
            <a:r>
              <a:rPr lang="zh-CN" altLang="en-US" sz="2800" dirty="0" smtClean="0"/>
              <a:t>年推出的一种传感器手套的专有名称，而现在已经成为一种设备名称。</a:t>
            </a:r>
            <a:endParaRPr lang="en-US" altLang="zh-CN" sz="2800" dirty="0" smtClean="0"/>
          </a:p>
          <a:p>
            <a:pPr marL="457200" indent="-457200">
              <a:lnSpc>
                <a:spcPct val="120000"/>
              </a:lnSpc>
              <a:buFont typeface="Wingdings" pitchFamily="2" charset="2"/>
              <a:buChar char="u"/>
            </a:pPr>
            <a:endParaRPr lang="en-US" altLang="zh-CN" sz="2800" dirty="0" smtClean="0"/>
          </a:p>
        </p:txBody>
      </p:sp>
    </p:spTree>
    <p:extLst>
      <p:ext uri="{BB962C8B-B14F-4D97-AF65-F5344CB8AC3E}">
        <p14:creationId xmlns:p14="http://schemas.microsoft.com/office/powerpoint/2010/main" val="3398488086"/>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3"/>
          <p:cNvSpPr>
            <a:spLocks noGrp="1" noChangeArrowheads="1"/>
          </p:cNvSpPr>
          <p:nvPr>
            <p:ph type="body" idx="1"/>
          </p:nvPr>
        </p:nvSpPr>
        <p:spPr>
          <a:xfrm>
            <a:off x="631783" y="633450"/>
            <a:ext cx="8304953" cy="4316502"/>
          </a:xfrm>
        </p:spPr>
        <p:txBody>
          <a:bodyPr/>
          <a:lstStyle/>
          <a:p>
            <a:pPr>
              <a:lnSpc>
                <a:spcPct val="120000"/>
              </a:lnSpc>
            </a:pPr>
            <a:r>
              <a:rPr lang="en-US" altLang="zh-CN" sz="2800" dirty="0" smtClean="0">
                <a:solidFill>
                  <a:srgbClr val="0070C0"/>
                </a:solidFill>
              </a:rPr>
              <a:t>1.    5DT</a:t>
            </a:r>
            <a:r>
              <a:rPr lang="zh-CN" altLang="en-US" sz="2800" dirty="0">
                <a:solidFill>
                  <a:srgbClr val="0070C0"/>
                </a:solidFill>
              </a:rPr>
              <a:t>数据</a:t>
            </a:r>
            <a:r>
              <a:rPr lang="zh-CN" altLang="en-US" sz="2800" dirty="0" smtClean="0">
                <a:solidFill>
                  <a:srgbClr val="0070C0"/>
                </a:solidFill>
              </a:rPr>
              <a:t>手套</a:t>
            </a:r>
            <a:endParaRPr lang="en-US" altLang="zh-CN" sz="2800" dirty="0" smtClean="0">
              <a:solidFill>
                <a:srgbClr val="0070C0"/>
              </a:solidFill>
            </a:endParaRPr>
          </a:p>
          <a:p>
            <a:pPr>
              <a:lnSpc>
                <a:spcPct val="120000"/>
              </a:lnSpc>
            </a:pPr>
            <a:r>
              <a:rPr lang="en-US" altLang="zh-CN" sz="2800" dirty="0">
                <a:solidFill>
                  <a:srgbClr val="FF0000"/>
                </a:solidFill>
              </a:rPr>
              <a:t>5DT</a:t>
            </a:r>
            <a:r>
              <a:rPr lang="zh-CN" altLang="en-US" sz="2800" dirty="0">
                <a:solidFill>
                  <a:srgbClr val="FF0000"/>
                </a:solidFill>
              </a:rPr>
              <a:t>数据手套有</a:t>
            </a:r>
            <a:r>
              <a:rPr lang="en-US" altLang="zh-CN" sz="2800" dirty="0">
                <a:solidFill>
                  <a:srgbClr val="FF0000"/>
                </a:solidFill>
              </a:rPr>
              <a:t>5</a:t>
            </a:r>
            <a:r>
              <a:rPr lang="zh-CN" altLang="en-US" sz="2800" dirty="0">
                <a:solidFill>
                  <a:srgbClr val="FF0000"/>
                </a:solidFill>
              </a:rPr>
              <a:t>节点和</a:t>
            </a:r>
            <a:r>
              <a:rPr lang="en-US" altLang="zh-CN" sz="2800" dirty="0">
                <a:solidFill>
                  <a:srgbClr val="FF0000"/>
                </a:solidFill>
              </a:rPr>
              <a:t>14</a:t>
            </a:r>
            <a:r>
              <a:rPr lang="zh-CN" altLang="en-US" sz="2800" dirty="0">
                <a:solidFill>
                  <a:srgbClr val="FF0000"/>
                </a:solidFill>
              </a:rPr>
              <a:t>节点之</a:t>
            </a:r>
            <a:r>
              <a:rPr lang="zh-CN" altLang="en-US" sz="2800" dirty="0" smtClean="0">
                <a:solidFill>
                  <a:srgbClr val="FF0000"/>
                </a:solidFill>
              </a:rPr>
              <a:t>分。  （</a:t>
            </a:r>
            <a:r>
              <a:rPr lang="zh-CN" altLang="en-US" sz="2800" dirty="0" smtClean="0">
                <a:solidFill>
                  <a:srgbClr val="FF0000"/>
                </a:solidFill>
                <a:hlinkClick r:id="rId4" action="ppaction://hlinkfile"/>
              </a:rPr>
              <a:t>视频</a:t>
            </a:r>
            <a:r>
              <a:rPr lang="zh-CN" altLang="en-US" sz="2800" dirty="0" smtClean="0">
                <a:solidFill>
                  <a:srgbClr val="FF0000"/>
                </a:solidFill>
              </a:rPr>
              <a:t>）</a:t>
            </a:r>
            <a:endParaRPr lang="en-US" altLang="zh-CN" sz="2800" dirty="0" smtClean="0">
              <a:solidFill>
                <a:srgbClr val="FF0000"/>
              </a:solidFill>
            </a:endParaRPr>
          </a:p>
          <a:p>
            <a:pPr marL="457200" indent="-457200">
              <a:lnSpc>
                <a:spcPct val="120000"/>
              </a:lnSpc>
              <a:buFont typeface="Wingdings" pitchFamily="2" charset="2"/>
              <a:buChar char="u"/>
            </a:pPr>
            <a:r>
              <a:rPr lang="en-US" altLang="zh-CN" sz="2800" dirty="0" smtClean="0"/>
              <a:t>5</a:t>
            </a:r>
            <a:r>
              <a:rPr lang="zh-CN" altLang="zh-CN" sz="2800" dirty="0" smtClean="0"/>
              <a:t>节点</a:t>
            </a:r>
            <a:r>
              <a:rPr lang="zh-CN" altLang="en-US" sz="2800" dirty="0" smtClean="0"/>
              <a:t>：</a:t>
            </a:r>
            <a:r>
              <a:rPr lang="zh-CN" altLang="zh-CN" sz="2800" dirty="0" smtClean="0"/>
              <a:t>每个</a:t>
            </a:r>
            <a:r>
              <a:rPr lang="zh-CN" altLang="zh-CN" sz="2800" dirty="0"/>
              <a:t>手指都配有一个传感器，用于测量指节和第一个</a:t>
            </a:r>
            <a:r>
              <a:rPr lang="zh-CN" altLang="zh-CN" sz="2800" dirty="0" smtClean="0"/>
              <a:t>关节</a:t>
            </a:r>
            <a:r>
              <a:rPr lang="zh-CN" altLang="en-US" sz="2800" dirty="0" smtClean="0"/>
              <a:t>。</a:t>
            </a:r>
            <a:endParaRPr lang="en-US" altLang="zh-CN" sz="2800" dirty="0" smtClean="0"/>
          </a:p>
          <a:p>
            <a:pPr marL="457200" indent="-457200">
              <a:lnSpc>
                <a:spcPct val="120000"/>
              </a:lnSpc>
              <a:buFont typeface="Wingdings" pitchFamily="2" charset="2"/>
              <a:buChar char="u"/>
            </a:pPr>
            <a:r>
              <a:rPr lang="en-US" altLang="zh-CN" sz="2800" dirty="0" smtClean="0"/>
              <a:t>14</a:t>
            </a:r>
            <a:r>
              <a:rPr lang="zh-CN" altLang="en-US" sz="2800" dirty="0" smtClean="0"/>
              <a:t>节点：每个</a:t>
            </a:r>
            <a:r>
              <a:rPr lang="zh-CN" altLang="en-US" sz="2800" dirty="0"/>
              <a:t>手指</a:t>
            </a:r>
            <a:r>
              <a:rPr lang="en-US" altLang="zh-CN" sz="2800" dirty="0"/>
              <a:t>2</a:t>
            </a:r>
            <a:r>
              <a:rPr lang="zh-CN" altLang="en-US" sz="2800" dirty="0"/>
              <a:t>个传感器， 一个测量指节另一个测量第一个关节，在手指之间有</a:t>
            </a:r>
            <a:r>
              <a:rPr lang="en-US" altLang="zh-CN" sz="2800" dirty="0"/>
              <a:t>1</a:t>
            </a:r>
            <a:r>
              <a:rPr lang="zh-CN" altLang="en-US" sz="2800" dirty="0"/>
              <a:t>个传感器，共</a:t>
            </a:r>
            <a:r>
              <a:rPr lang="en-US" altLang="zh-CN" sz="2800" dirty="0"/>
              <a:t>4</a:t>
            </a:r>
            <a:r>
              <a:rPr lang="zh-CN" altLang="en-US" sz="2800" dirty="0"/>
              <a:t>个指间的传感器</a:t>
            </a:r>
            <a:r>
              <a:rPr lang="zh-CN" altLang="en-US" sz="2800" dirty="0" smtClean="0"/>
              <a:t>。</a:t>
            </a:r>
            <a:endParaRPr lang="zh-CN" altLang="en-US" sz="2800" dirty="0"/>
          </a:p>
        </p:txBody>
      </p:sp>
      <p:pic>
        <p:nvPicPr>
          <p:cNvPr id="3" name="图片 13">
            <a:hlinkClick r:id="rId5" action="ppaction://hlinkfile"/>
          </p:cNvPr>
          <p:cNvPicPr>
            <a:picLocks noChangeAspect="1" noChangeArrowheads="1"/>
          </p:cNvPicPr>
          <p:nvPr/>
        </p:nvPicPr>
        <p:blipFill>
          <a:blip r:embed="rId6">
            <a:extLst>
              <a:ext uri="{28A0092B-C50C-407E-A947-70E740481C1C}">
                <a14:useLocalDpi xmlns:a14="http://schemas.microsoft.com/office/drawing/2010/main" val="0"/>
              </a:ext>
            </a:extLst>
          </a:blip>
          <a:srcRect l="47556" t="21875" r="11400" b="15579"/>
          <a:stretch>
            <a:fillRect/>
          </a:stretch>
        </p:blipFill>
        <p:spPr bwMode="auto">
          <a:xfrm>
            <a:off x="1751723" y="4716047"/>
            <a:ext cx="2624136" cy="16585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5DT数据手套2.wm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5593977" y="4225064"/>
            <a:ext cx="2994212" cy="2245659"/>
          </a:xfrm>
          <a:prstGeom prst="rect">
            <a:avLst/>
          </a:prstGeom>
        </p:spPr>
      </p:pic>
    </p:spTree>
    <p:extLst>
      <p:ext uri="{BB962C8B-B14F-4D97-AF65-F5344CB8AC3E}">
        <p14:creationId xmlns:p14="http://schemas.microsoft.com/office/powerpoint/2010/main" val="1964796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1549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3"/>
          <p:cNvSpPr>
            <a:spLocks noGrp="1" noChangeArrowheads="1"/>
          </p:cNvSpPr>
          <p:nvPr>
            <p:ph type="body" idx="1"/>
          </p:nvPr>
        </p:nvSpPr>
        <p:spPr>
          <a:xfrm>
            <a:off x="122268" y="526685"/>
            <a:ext cx="8304953" cy="1851566"/>
          </a:xfrm>
        </p:spPr>
        <p:txBody>
          <a:bodyPr/>
          <a:lstStyle/>
          <a:p>
            <a:pPr>
              <a:lnSpc>
                <a:spcPct val="120000"/>
              </a:lnSpc>
            </a:pPr>
            <a:r>
              <a:rPr lang="en-US" altLang="zh-CN" sz="2800" dirty="0" smtClean="0">
                <a:solidFill>
                  <a:srgbClr val="0070C0"/>
                </a:solidFill>
              </a:rPr>
              <a:t>2.CyberGlove</a:t>
            </a:r>
          </a:p>
          <a:p>
            <a:pPr>
              <a:lnSpc>
                <a:spcPct val="120000"/>
              </a:lnSpc>
            </a:pPr>
            <a:r>
              <a:rPr lang="en-US" altLang="zh-CN" sz="2800" dirty="0" err="1"/>
              <a:t>CyberGlove</a:t>
            </a:r>
            <a:r>
              <a:rPr lang="zh-CN" altLang="en-US" sz="2800" dirty="0"/>
              <a:t>是一种复杂的传感手套，它使用的是线性弯曲传感器，能够准确捕捉用户手指和手的动作</a:t>
            </a:r>
            <a:r>
              <a:rPr lang="zh-CN" altLang="en-US" sz="2800" dirty="0" smtClean="0"/>
              <a:t>。</a:t>
            </a:r>
            <a:endParaRPr lang="zh-CN" altLang="en-US" sz="2800" dirty="0"/>
          </a:p>
        </p:txBody>
      </p:sp>
      <p:pic>
        <p:nvPicPr>
          <p:cNvPr id="18434" name="Picture 11"/>
          <p:cNvPicPr>
            <a:picLocks noChangeAspect="1" noChangeArrowheads="1"/>
          </p:cNvPicPr>
          <p:nvPr/>
        </p:nvPicPr>
        <p:blipFill>
          <a:blip r:embed="rId2">
            <a:extLst>
              <a:ext uri="{28A0092B-C50C-407E-A947-70E740481C1C}">
                <a14:useLocalDpi xmlns:a14="http://schemas.microsoft.com/office/drawing/2010/main" val="0"/>
              </a:ext>
            </a:extLst>
          </a:blip>
          <a:srcRect b="64067"/>
          <a:stretch>
            <a:fillRect/>
          </a:stretch>
        </p:blipFill>
        <p:spPr bwMode="auto">
          <a:xfrm>
            <a:off x="177800" y="2697372"/>
            <a:ext cx="4706316" cy="2653561"/>
          </a:xfrm>
          <a:prstGeom prst="rect">
            <a:avLst/>
          </a:prstGeom>
          <a:noFill/>
          <a:ln>
            <a:noFill/>
          </a:ln>
          <a:effectLst/>
          <a:extLst>
            <a:ext uri="{909E8E84-426E-40DD-AFC4-6F175D3DCCD1}">
              <a14:hiddenFill xmlns:a14="http://schemas.microsoft.com/office/drawing/2010/main">
                <a:solidFill>
                  <a:srgbClr val="4F81BD"/>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EEECE1"/>
                  </a:outerShdw>
                </a:effectLst>
              </a14:hiddenEffects>
            </a:ext>
          </a:extLst>
        </p:spPr>
      </p:pic>
      <p:pic>
        <p:nvPicPr>
          <p:cNvPr id="18435" name="图片 14" descr="http://www.senztech.cn/ckfinder/userfiles/images/1(10).jpg"/>
          <p:cNvPicPr>
            <a:picLocks noChangeAspect="1" noChangeArrowheads="1"/>
          </p:cNvPicPr>
          <p:nvPr/>
        </p:nvPicPr>
        <p:blipFill>
          <a:blip r:embed="rId3">
            <a:extLst>
              <a:ext uri="{28A0092B-C50C-407E-A947-70E740481C1C}">
                <a14:useLocalDpi xmlns:a14="http://schemas.microsoft.com/office/drawing/2010/main" val="0"/>
              </a:ext>
            </a:extLst>
          </a:blip>
          <a:srcRect r="6032"/>
          <a:stretch>
            <a:fillRect/>
          </a:stretch>
        </p:blipFill>
        <p:spPr bwMode="auto">
          <a:xfrm>
            <a:off x="5145293" y="2977646"/>
            <a:ext cx="3556544" cy="20930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p:cNvSpPr/>
          <p:nvPr/>
        </p:nvSpPr>
        <p:spPr>
          <a:xfrm>
            <a:off x="98885" y="6024879"/>
            <a:ext cx="8842786" cy="501932"/>
          </a:xfrm>
          <a:prstGeom prst="rect">
            <a:avLst/>
          </a:prstGeom>
          <a:solidFill>
            <a:srgbClr val="66CCFF">
              <a:alpha val="49000"/>
            </a:srgbClr>
          </a:solidFill>
          <a:ln>
            <a:solidFill>
              <a:schemeClr val="accent1"/>
            </a:solidFill>
          </a:ln>
          <a:effectLst>
            <a:outerShdw blurRad="50800" dist="38100" dir="8100000" algn="tr" rotWithShape="0">
              <a:prstClr val="black">
                <a:alpha val="9000"/>
              </a:prstClr>
            </a:outerShdw>
          </a:effectLst>
        </p:spPr>
        <p:txBody>
          <a:bodyPr wrap="square">
            <a:spAutoFit/>
          </a:bodyPr>
          <a:lstStyle/>
          <a:p>
            <a:pPr>
              <a:lnSpc>
                <a:spcPct val="120000"/>
              </a:lnSpc>
            </a:pPr>
            <a:r>
              <a:rPr lang="zh-CN" altLang="en-US" sz="2400" dirty="0"/>
              <a:t>注：该手套去掉了手掌区域部分，使得手套变得很轻，易于穿戴。</a:t>
            </a:r>
          </a:p>
        </p:txBody>
      </p:sp>
    </p:spTree>
    <p:extLst>
      <p:ext uri="{BB962C8B-B14F-4D97-AF65-F5344CB8AC3E}">
        <p14:creationId xmlns:p14="http://schemas.microsoft.com/office/powerpoint/2010/main" val="2021756599"/>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3"/>
          <p:cNvSpPr>
            <a:spLocks noGrp="1" noChangeArrowheads="1"/>
          </p:cNvSpPr>
          <p:nvPr>
            <p:ph type="body" idx="1"/>
          </p:nvPr>
        </p:nvSpPr>
        <p:spPr>
          <a:xfrm>
            <a:off x="122268" y="526685"/>
            <a:ext cx="8304953" cy="1851566"/>
          </a:xfrm>
        </p:spPr>
        <p:txBody>
          <a:bodyPr/>
          <a:lstStyle/>
          <a:p>
            <a:pPr>
              <a:lnSpc>
                <a:spcPct val="120000"/>
              </a:lnSpc>
            </a:pPr>
            <a:r>
              <a:rPr lang="en-US" altLang="zh-CN" sz="2800" dirty="0" err="1" smtClean="0">
                <a:solidFill>
                  <a:srgbClr val="0070C0"/>
                </a:solidFill>
              </a:rPr>
              <a:t>2.CyberGlove</a:t>
            </a:r>
            <a:endParaRPr lang="en-US" altLang="zh-CN" sz="2800" dirty="0" smtClean="0">
              <a:solidFill>
                <a:srgbClr val="0070C0"/>
              </a:solidFill>
            </a:endParaRPr>
          </a:p>
        </p:txBody>
      </p:sp>
      <p:pic>
        <p:nvPicPr>
          <p:cNvPr id="6" name="Picture 4" descr="Data Glove数据手套"/>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58445" y="1344456"/>
            <a:ext cx="5716022" cy="49888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706638"/>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3"/>
          <p:cNvSpPr>
            <a:spLocks noGrp="1" noChangeArrowheads="1"/>
          </p:cNvSpPr>
          <p:nvPr>
            <p:ph type="body" idx="1"/>
          </p:nvPr>
        </p:nvSpPr>
        <p:spPr>
          <a:xfrm>
            <a:off x="122268" y="526685"/>
            <a:ext cx="8304953" cy="1851566"/>
          </a:xfrm>
        </p:spPr>
        <p:txBody>
          <a:bodyPr/>
          <a:lstStyle/>
          <a:p>
            <a:pPr>
              <a:lnSpc>
                <a:spcPct val="120000"/>
              </a:lnSpc>
            </a:pPr>
            <a:r>
              <a:rPr lang="en-US" altLang="zh-CN" sz="2800" dirty="0" err="1" smtClean="0">
                <a:solidFill>
                  <a:srgbClr val="0070C0"/>
                </a:solidFill>
              </a:rPr>
              <a:t>2.CyberGlove</a:t>
            </a:r>
            <a:endParaRPr lang="en-US" altLang="zh-CN" sz="2800" dirty="0" smtClean="0">
              <a:solidFill>
                <a:srgbClr val="0070C0"/>
              </a:solidFill>
            </a:endParaRPr>
          </a:p>
        </p:txBody>
      </p:sp>
      <p:pic>
        <p:nvPicPr>
          <p:cNvPr id="4" name="Picture 4" descr="Cyber数据手套"/>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332441"/>
            <a:ext cx="9144000" cy="4111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3831515"/>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3"/>
          <p:cNvSpPr>
            <a:spLocks noGrp="1" noChangeArrowheads="1"/>
          </p:cNvSpPr>
          <p:nvPr>
            <p:ph type="body" idx="1"/>
          </p:nvPr>
        </p:nvSpPr>
        <p:spPr>
          <a:xfrm>
            <a:off x="32720" y="57700"/>
            <a:ext cx="9021732" cy="1851566"/>
          </a:xfrm>
        </p:spPr>
        <p:txBody>
          <a:bodyPr/>
          <a:lstStyle/>
          <a:p>
            <a:pPr>
              <a:lnSpc>
                <a:spcPct val="120000"/>
              </a:lnSpc>
            </a:pPr>
            <a:r>
              <a:rPr lang="en-US" altLang="zh-CN" sz="2800" dirty="0" smtClean="0">
                <a:solidFill>
                  <a:srgbClr val="0070C0"/>
                </a:solidFill>
              </a:rPr>
              <a:t>              2</a:t>
            </a:r>
            <a:r>
              <a:rPr lang="en-US" altLang="zh-CN" sz="2800" dirty="0">
                <a:solidFill>
                  <a:srgbClr val="0070C0"/>
                </a:solidFill>
              </a:rPr>
              <a:t>. </a:t>
            </a:r>
            <a:r>
              <a:rPr lang="en-US" altLang="zh-CN" sz="2800" dirty="0" err="1">
                <a:solidFill>
                  <a:srgbClr val="0070C0"/>
                </a:solidFill>
              </a:rPr>
              <a:t>Dextrous</a:t>
            </a:r>
            <a:r>
              <a:rPr lang="en-US" altLang="zh-CN" sz="2800" dirty="0">
                <a:solidFill>
                  <a:srgbClr val="0070C0"/>
                </a:solidFill>
              </a:rPr>
              <a:t> Hand Master</a:t>
            </a:r>
            <a:endParaRPr lang="en-US" altLang="zh-CN" sz="2800" dirty="0" smtClean="0">
              <a:solidFill>
                <a:srgbClr val="0070C0"/>
              </a:solidFill>
            </a:endParaRPr>
          </a:p>
          <a:p>
            <a:r>
              <a:rPr lang="en-US" altLang="zh-CN" sz="2800" dirty="0"/>
              <a:t>1990</a:t>
            </a:r>
            <a:r>
              <a:rPr lang="zh-CN" altLang="en-US" sz="2800" dirty="0"/>
              <a:t>年</a:t>
            </a:r>
            <a:r>
              <a:rPr lang="en-US" altLang="zh-CN" sz="2800" dirty="0" err="1"/>
              <a:t>Exos</a:t>
            </a:r>
            <a:r>
              <a:rPr lang="zh-CN" altLang="en-US" sz="2800" dirty="0"/>
              <a:t>公司推出</a:t>
            </a:r>
            <a:r>
              <a:rPr lang="en-US" altLang="zh-CN" sz="2800" dirty="0" err="1"/>
              <a:t>Dextrous</a:t>
            </a:r>
            <a:r>
              <a:rPr lang="en-US" altLang="zh-CN" sz="2800" dirty="0"/>
              <a:t> Hand Master</a:t>
            </a:r>
            <a:r>
              <a:rPr lang="zh-CN" altLang="en-US" sz="2800" dirty="0"/>
              <a:t>数据传感手套</a:t>
            </a:r>
            <a:r>
              <a:rPr lang="en-US" altLang="zh-CN" sz="2800" dirty="0"/>
              <a:t>(</a:t>
            </a:r>
            <a:r>
              <a:rPr lang="en-US" altLang="zh-CN" sz="2800" dirty="0" err="1"/>
              <a:t>DHM</a:t>
            </a:r>
            <a:r>
              <a:rPr lang="en-US" altLang="zh-CN" sz="2800" dirty="0"/>
              <a:t> Glove</a:t>
            </a:r>
            <a:r>
              <a:rPr lang="en-US" altLang="zh-CN" sz="2800" dirty="0" smtClean="0"/>
              <a:t>)</a:t>
            </a:r>
            <a:endParaRPr lang="en-US" altLang="zh-CN" sz="2800" dirty="0"/>
          </a:p>
          <a:p>
            <a:endParaRPr lang="zh-CN" altLang="en-US" sz="2800" dirty="0"/>
          </a:p>
        </p:txBody>
      </p:sp>
      <p:sp>
        <p:nvSpPr>
          <p:cNvPr id="5" name="矩形 4"/>
          <p:cNvSpPr/>
          <p:nvPr/>
        </p:nvSpPr>
        <p:spPr>
          <a:xfrm>
            <a:off x="211666" y="5284953"/>
            <a:ext cx="8842786" cy="1569660"/>
          </a:xfrm>
          <a:prstGeom prst="rect">
            <a:avLst/>
          </a:prstGeom>
          <a:solidFill>
            <a:srgbClr val="66CCFF">
              <a:alpha val="49000"/>
            </a:srgbClr>
          </a:solidFill>
          <a:ln>
            <a:solidFill>
              <a:schemeClr val="accent1"/>
            </a:solidFill>
          </a:ln>
          <a:effectLst>
            <a:outerShdw blurRad="50800" dist="38100" dir="8100000" algn="tr" rotWithShape="0">
              <a:prstClr val="black">
                <a:alpha val="9000"/>
              </a:prstClr>
            </a:outerShdw>
          </a:effectLst>
        </p:spPr>
        <p:txBody>
          <a:bodyPr wrap="square">
            <a:spAutoFit/>
          </a:bodyPr>
          <a:lstStyle/>
          <a:p>
            <a:r>
              <a:rPr lang="zh-CN" altLang="en-US" sz="2400" dirty="0"/>
              <a:t>注：它实际上不是一个手套，而是一个金属结构的传感装置，通常安装在用户的手背上，其安装及拆卸过程比较繁琐，在每次使用前也必须进行调整。在每个手指上安装有</a:t>
            </a:r>
            <a:r>
              <a:rPr lang="en-US" altLang="zh-CN" sz="2400" dirty="0"/>
              <a:t>4</a:t>
            </a:r>
            <a:r>
              <a:rPr lang="zh-CN" altLang="en-US" sz="2400" dirty="0"/>
              <a:t>个位置传感器，共采用</a:t>
            </a:r>
            <a:r>
              <a:rPr lang="en-US" altLang="zh-CN" sz="2400" dirty="0"/>
              <a:t>20</a:t>
            </a:r>
            <a:r>
              <a:rPr lang="zh-CN" altLang="en-US" sz="2400" dirty="0"/>
              <a:t>个霍尔传感器安装在手的每个关节处。</a:t>
            </a:r>
          </a:p>
        </p:txBody>
      </p:sp>
      <p:pic>
        <p:nvPicPr>
          <p:cNvPr id="6" name="Picture 4" descr="DHM数据传感手套"/>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1067" y="1502866"/>
            <a:ext cx="7416800" cy="38191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7459774"/>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3"/>
          <p:cNvSpPr>
            <a:spLocks noGrp="1" noChangeArrowheads="1"/>
          </p:cNvSpPr>
          <p:nvPr>
            <p:ph type="body" idx="1"/>
          </p:nvPr>
        </p:nvSpPr>
        <p:spPr>
          <a:xfrm>
            <a:off x="1581466" y="578943"/>
            <a:ext cx="4270694" cy="647427"/>
          </a:xfrm>
        </p:spPr>
        <p:txBody>
          <a:bodyPr/>
          <a:lstStyle/>
          <a:p>
            <a:pPr>
              <a:lnSpc>
                <a:spcPct val="120000"/>
              </a:lnSpc>
            </a:pPr>
            <a:r>
              <a:rPr lang="en-US" altLang="zh-CN" sz="2800" dirty="0"/>
              <a:t>2.2.2  </a:t>
            </a:r>
            <a:r>
              <a:rPr lang="zh-CN" altLang="en-US" sz="2800" dirty="0"/>
              <a:t>三维</a:t>
            </a:r>
            <a:r>
              <a:rPr lang="zh-CN" altLang="en-US" sz="2800" dirty="0" smtClean="0"/>
              <a:t>鼠标</a:t>
            </a:r>
            <a:endParaRPr lang="en-US" altLang="zh-CN" sz="2800" dirty="0" smtClean="0"/>
          </a:p>
          <a:p>
            <a:r>
              <a:rPr lang="en-US" altLang="zh-CN" sz="2800" dirty="0"/>
              <a:t>	</a:t>
            </a:r>
            <a:endParaRPr lang="zh-CN" altLang="en-US" sz="2800" dirty="0"/>
          </a:p>
        </p:txBody>
      </p:sp>
      <p:pic>
        <p:nvPicPr>
          <p:cNvPr id="19458"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2297" y="2235199"/>
            <a:ext cx="2875836" cy="3787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p:cNvSpPr txBox="1">
            <a:spLocks noChangeArrowheads="1"/>
          </p:cNvSpPr>
          <p:nvPr/>
        </p:nvSpPr>
        <p:spPr>
          <a:xfrm>
            <a:off x="797949" y="1355289"/>
            <a:ext cx="8120139" cy="1458361"/>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nSpc>
                <a:spcPct val="120000"/>
              </a:lnSpc>
            </a:pPr>
            <a:r>
              <a:rPr lang="en-US" altLang="zh-CN" dirty="0"/>
              <a:t> </a:t>
            </a:r>
            <a:r>
              <a:rPr lang="en-US" altLang="zh-CN" dirty="0" smtClean="0"/>
              <a:t>       </a:t>
            </a:r>
            <a:r>
              <a:rPr lang="zh-CN" altLang="en-US" dirty="0" smtClean="0"/>
              <a:t>三维鼠标是虚拟现实应用中比较重要的交互设备，可以从不同的角度和方位对三维物体进行观察、浏览和操纵。</a:t>
            </a:r>
            <a:endParaRPr lang="zh-CN" altLang="zh-CN" dirty="0" smtClean="0"/>
          </a:p>
          <a:p>
            <a:r>
              <a:rPr lang="en-US" altLang="zh-CN" dirty="0" smtClean="0"/>
              <a:t>	</a:t>
            </a:r>
            <a:endParaRPr lang="zh-CN" altLang="en-US" dirty="0"/>
          </a:p>
        </p:txBody>
      </p:sp>
      <p:sp>
        <p:nvSpPr>
          <p:cNvPr id="2" name="TextBox 1"/>
          <p:cNvSpPr txBox="1"/>
          <p:nvPr/>
        </p:nvSpPr>
        <p:spPr>
          <a:xfrm>
            <a:off x="3268133" y="5003800"/>
            <a:ext cx="4955203" cy="369332"/>
          </a:xfrm>
          <a:prstGeom prst="rect">
            <a:avLst/>
          </a:prstGeom>
          <a:noFill/>
        </p:spPr>
        <p:txBody>
          <a:bodyPr wrap="none" rtlCol="0">
            <a:spAutoFit/>
          </a:bodyPr>
          <a:lstStyle/>
          <a:p>
            <a:r>
              <a:rPr lang="zh-CN" altLang="en-US" dirty="0" smtClean="0">
                <a:hlinkClick r:id="rId3" action="ppaction://hlinkfile"/>
              </a:rPr>
              <a:t>视频：</a:t>
            </a:r>
            <a:r>
              <a:rPr lang="en-US" altLang="zh-CN" dirty="0" err="1" smtClean="0">
                <a:hlinkClick r:id="rId3" action="ppaction://hlinkfile"/>
              </a:rPr>
              <a:t>3D</a:t>
            </a:r>
            <a:r>
              <a:rPr lang="en-US" altLang="zh-CN" dirty="0" smtClean="0">
                <a:hlinkClick r:id="rId3" action="ppaction://hlinkfile"/>
              </a:rPr>
              <a:t> </a:t>
            </a:r>
            <a:r>
              <a:rPr lang="en-US" altLang="zh-CN" dirty="0" err="1" smtClean="0">
                <a:hlinkClick r:id="rId3" action="ppaction://hlinkfile"/>
              </a:rPr>
              <a:t>connexion</a:t>
            </a:r>
            <a:r>
              <a:rPr lang="en-US" altLang="zh-CN" dirty="0" smtClean="0">
                <a:hlinkClick r:id="rId3" action="ppaction://hlinkfile"/>
              </a:rPr>
              <a:t> </a:t>
            </a:r>
            <a:r>
              <a:rPr lang="en-US" altLang="zh-CN" dirty="0" err="1" smtClean="0">
                <a:hlinkClick r:id="rId3" action="ppaction://hlinkfile"/>
              </a:rPr>
              <a:t>SpaceNavigator</a:t>
            </a:r>
            <a:r>
              <a:rPr lang="en-US" altLang="zh-CN" dirty="0" smtClean="0">
                <a:hlinkClick r:id="rId3" action="ppaction://hlinkfile"/>
              </a:rPr>
              <a:t> </a:t>
            </a:r>
            <a:r>
              <a:rPr lang="zh-CN" altLang="en-US" dirty="0" smtClean="0">
                <a:hlinkClick r:id="rId3" action="ppaction://hlinkfile"/>
              </a:rPr>
              <a:t>三维鼠标</a:t>
            </a:r>
            <a:endParaRPr lang="zh-CN" altLang="en-US" dirty="0"/>
          </a:p>
        </p:txBody>
      </p:sp>
    </p:spTree>
    <p:extLst>
      <p:ext uri="{BB962C8B-B14F-4D97-AF65-F5344CB8AC3E}">
        <p14:creationId xmlns:p14="http://schemas.microsoft.com/office/powerpoint/2010/main" val="907656889"/>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3"/>
          <p:cNvSpPr>
            <a:spLocks noGrp="1" noChangeArrowheads="1"/>
          </p:cNvSpPr>
          <p:nvPr>
            <p:ph type="body" idx="1"/>
          </p:nvPr>
        </p:nvSpPr>
        <p:spPr>
          <a:xfrm>
            <a:off x="552945" y="685961"/>
            <a:ext cx="6449568" cy="658745"/>
          </a:xfrm>
        </p:spPr>
        <p:txBody>
          <a:bodyPr/>
          <a:lstStyle/>
          <a:p>
            <a:pPr>
              <a:lnSpc>
                <a:spcPct val="120000"/>
              </a:lnSpc>
            </a:pPr>
            <a:r>
              <a:rPr lang="en-US" altLang="zh-CN" sz="2800" dirty="0"/>
              <a:t>2.2.3  </a:t>
            </a:r>
            <a:r>
              <a:rPr lang="zh-CN" altLang="en-US" sz="2800" dirty="0"/>
              <a:t>数据</a:t>
            </a:r>
            <a:r>
              <a:rPr lang="zh-CN" altLang="en-US" sz="2800" dirty="0" smtClean="0"/>
              <a:t>衣</a:t>
            </a:r>
            <a:endParaRPr lang="en-US" altLang="zh-CN" sz="2800" dirty="0" smtClean="0"/>
          </a:p>
        </p:txBody>
      </p:sp>
      <p:pic>
        <p:nvPicPr>
          <p:cNvPr id="20482" name="Picture 2" descr="数据衣"/>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15677" y="1430031"/>
            <a:ext cx="2708775" cy="44289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p:cNvSpPr txBox="1">
            <a:spLocks noChangeArrowheads="1"/>
          </p:cNvSpPr>
          <p:nvPr/>
        </p:nvSpPr>
        <p:spPr>
          <a:xfrm>
            <a:off x="430305" y="1430031"/>
            <a:ext cx="5152913" cy="4518948"/>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nSpc>
                <a:spcPct val="120000"/>
              </a:lnSpc>
            </a:pPr>
            <a:r>
              <a:rPr lang="zh-CN" altLang="en-US" dirty="0" smtClean="0"/>
              <a:t>数据衣装备着许多触觉传感器，使用者穿上后，衣服里面的传感器能够根据使用者身体的动作进行探测，并跟踪人体的所有动作。</a:t>
            </a:r>
            <a:endParaRPr lang="en-US" altLang="zh-CN" dirty="0" smtClean="0"/>
          </a:p>
          <a:p>
            <a:pPr>
              <a:lnSpc>
                <a:spcPct val="120000"/>
              </a:lnSpc>
            </a:pPr>
            <a:r>
              <a:rPr lang="zh-CN" altLang="en-US" dirty="0" smtClean="0"/>
              <a:t>数据衣对人体大约</a:t>
            </a:r>
            <a:r>
              <a:rPr lang="en-US" altLang="zh-CN" dirty="0" smtClean="0"/>
              <a:t>50</a:t>
            </a:r>
            <a:r>
              <a:rPr lang="zh-CN" altLang="en-US" dirty="0" smtClean="0"/>
              <a:t>个不同的关节进行测量，包括膝盖、手臂、躯干和脚。通过光电转换，身体的运动信息被计算机识别，反过来衣服也会反作用在身上产生压力和摩擦力，使人的感觉更加逼真。</a:t>
            </a:r>
            <a:endParaRPr lang="en-US" altLang="zh-CN" dirty="0" smtClean="0"/>
          </a:p>
          <a:p>
            <a:pPr>
              <a:lnSpc>
                <a:spcPct val="120000"/>
              </a:lnSpc>
            </a:pPr>
            <a:r>
              <a:rPr lang="zh-CN" altLang="en-US" dirty="0"/>
              <a:t>阿凡</a:t>
            </a:r>
            <a:r>
              <a:rPr lang="zh-CN" altLang="en-US" dirty="0" smtClean="0"/>
              <a:t>达的幕后 ： </a:t>
            </a:r>
            <a:r>
              <a:rPr lang="zh-CN" altLang="en-US" dirty="0" smtClean="0">
                <a:hlinkClick r:id="rId3" action="ppaction://hlinkfile"/>
              </a:rPr>
              <a:t>视频</a:t>
            </a:r>
            <a:r>
              <a:rPr lang="en-US" altLang="zh-CN" dirty="0" smtClean="0">
                <a:hlinkClick r:id="rId3" action="ppaction://hlinkfile"/>
              </a:rPr>
              <a:t>1  </a:t>
            </a:r>
            <a:r>
              <a:rPr lang="zh-CN" altLang="en-US" dirty="0" smtClean="0">
                <a:hlinkClick r:id="rId4" action="ppaction://hlinkfile"/>
              </a:rPr>
              <a:t>视频</a:t>
            </a:r>
            <a:r>
              <a:rPr lang="en-US" altLang="zh-CN" dirty="0" smtClean="0">
                <a:hlinkClick r:id="rId4" action="ppaction://hlinkfile"/>
              </a:rPr>
              <a:t>2</a:t>
            </a:r>
            <a:r>
              <a:rPr lang="zh-CN" altLang="en-US" dirty="0" smtClean="0">
                <a:hlinkClick r:id="rId4" action="ppaction://hlinkfile"/>
              </a:rPr>
              <a:t>  </a:t>
            </a:r>
            <a:r>
              <a:rPr lang="en-US" altLang="zh-CN" dirty="0" smtClean="0"/>
              <a:t>	</a:t>
            </a:r>
            <a:endParaRPr lang="zh-CN" altLang="en-US" dirty="0"/>
          </a:p>
        </p:txBody>
      </p:sp>
    </p:spTree>
    <p:extLst>
      <p:ext uri="{BB962C8B-B14F-4D97-AF65-F5344CB8AC3E}">
        <p14:creationId xmlns:p14="http://schemas.microsoft.com/office/powerpoint/2010/main" val="146609322"/>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3"/>
          <p:cNvSpPr>
            <a:spLocks noGrp="1" noChangeArrowheads="1"/>
          </p:cNvSpPr>
          <p:nvPr>
            <p:ph type="body" idx="1"/>
          </p:nvPr>
        </p:nvSpPr>
        <p:spPr>
          <a:xfrm>
            <a:off x="623888" y="1046566"/>
            <a:ext cx="7886700" cy="4676502"/>
          </a:xfrm>
        </p:spPr>
        <p:txBody>
          <a:bodyPr/>
          <a:lstStyle/>
          <a:p>
            <a:pPr marL="0" indent="0" algn="ctr">
              <a:lnSpc>
                <a:spcPct val="150000"/>
              </a:lnSpc>
              <a:buFontTx/>
              <a:buNone/>
            </a:pPr>
            <a:r>
              <a:rPr lang="zh-CN" altLang="en-US" sz="3600" b="1" dirty="0" smtClean="0">
                <a:solidFill>
                  <a:srgbClr val="0070C0"/>
                </a:solidFill>
                <a:effectLst>
                  <a:outerShdw blurRad="38100" dist="38100" dir="2700000" algn="tl">
                    <a:srgbClr val="000000">
                      <a:alpha val="43137"/>
                    </a:srgbClr>
                  </a:outerShdw>
                </a:effectLst>
              </a:rPr>
              <a:t>课后拓展</a:t>
            </a:r>
            <a:endParaRPr lang="en-US" altLang="zh-CN" sz="3600" b="1" dirty="0" smtClean="0">
              <a:solidFill>
                <a:srgbClr val="0070C0"/>
              </a:solidFill>
              <a:effectLst>
                <a:outerShdw blurRad="38100" dist="38100" dir="2700000" algn="tl">
                  <a:srgbClr val="000000">
                    <a:alpha val="43137"/>
                  </a:srgbClr>
                </a:outerShdw>
              </a:effectLst>
            </a:endParaRPr>
          </a:p>
          <a:p>
            <a:pPr marL="0" indent="0" algn="ctr">
              <a:lnSpc>
                <a:spcPct val="150000"/>
              </a:lnSpc>
              <a:buFontTx/>
              <a:buNone/>
            </a:pPr>
            <a:r>
              <a:rPr lang="zh-CN" altLang="en-US" dirty="0" smtClean="0">
                <a:effectLst>
                  <a:outerShdw blurRad="38100" dist="38100" dir="2700000" algn="tl">
                    <a:srgbClr val="000000">
                      <a:alpha val="43137"/>
                    </a:srgbClr>
                  </a:outerShdw>
                </a:effectLst>
              </a:rPr>
              <a:t>（通过网络搜索汇总）</a:t>
            </a:r>
            <a:endParaRPr lang="en-US" altLang="zh-CN" sz="1800" dirty="0" smtClean="0"/>
          </a:p>
          <a:p>
            <a:pPr marL="0" indent="0">
              <a:lnSpc>
                <a:spcPct val="150000"/>
              </a:lnSpc>
              <a:buFontTx/>
              <a:buNone/>
            </a:pPr>
            <a:r>
              <a:rPr lang="en-US" altLang="zh-CN" sz="2800" dirty="0" smtClean="0"/>
              <a:t>1</a:t>
            </a:r>
            <a:r>
              <a:rPr lang="zh-CN" altLang="en-US" sz="2800" dirty="0" smtClean="0"/>
              <a:t>、国内外跟踪器的发展现状。</a:t>
            </a:r>
            <a:endParaRPr lang="en-US" altLang="zh-CN" sz="2800" dirty="0" smtClean="0"/>
          </a:p>
          <a:p>
            <a:pPr marL="0" indent="0">
              <a:lnSpc>
                <a:spcPct val="150000"/>
              </a:lnSpc>
              <a:buFontTx/>
              <a:buNone/>
            </a:pPr>
            <a:r>
              <a:rPr lang="en-US" altLang="zh-CN" sz="2800" dirty="0" smtClean="0">
                <a:effectLst/>
              </a:rPr>
              <a:t>2</a:t>
            </a:r>
            <a:r>
              <a:rPr lang="zh-CN" altLang="en-US" sz="2800" dirty="0" smtClean="0">
                <a:effectLst/>
              </a:rPr>
              <a:t>、国内外数据手套的发展现状。</a:t>
            </a:r>
            <a:endParaRPr lang="en-US" altLang="zh-CN" sz="2800" dirty="0" smtClean="0">
              <a:effectLst/>
            </a:endParaRPr>
          </a:p>
        </p:txBody>
      </p:sp>
    </p:spTree>
    <p:extLst>
      <p:ext uri="{BB962C8B-B14F-4D97-AF65-F5344CB8AC3E}">
        <p14:creationId xmlns:p14="http://schemas.microsoft.com/office/powerpoint/2010/main" val="2564011375"/>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3"/>
          <p:cNvSpPr>
            <a:spLocks noGrp="1" noChangeArrowheads="1"/>
          </p:cNvSpPr>
          <p:nvPr>
            <p:ph type="body" idx="1"/>
          </p:nvPr>
        </p:nvSpPr>
        <p:spPr>
          <a:xfrm>
            <a:off x="623888" y="1046566"/>
            <a:ext cx="7886700" cy="4676502"/>
          </a:xfrm>
        </p:spPr>
        <p:txBody>
          <a:bodyPr/>
          <a:lstStyle/>
          <a:p>
            <a:pPr marL="0" indent="0" algn="ctr">
              <a:lnSpc>
                <a:spcPct val="150000"/>
              </a:lnSpc>
              <a:buFontTx/>
              <a:buNone/>
            </a:pPr>
            <a:r>
              <a:rPr lang="zh-CN" altLang="zh-CN" sz="3600" b="1" dirty="0" smtClean="0">
                <a:solidFill>
                  <a:srgbClr val="0070C0"/>
                </a:solidFill>
                <a:effectLst>
                  <a:outerShdw blurRad="38100" dist="38100" dir="2700000" algn="tl">
                    <a:srgbClr val="000000">
                      <a:alpha val="43137"/>
                    </a:srgbClr>
                  </a:outerShdw>
                </a:effectLst>
              </a:rPr>
              <a:t>本章小结</a:t>
            </a:r>
            <a:endParaRPr lang="en-US" altLang="zh-CN" sz="3600" b="1" dirty="0" smtClean="0">
              <a:solidFill>
                <a:srgbClr val="0070C0"/>
              </a:solidFill>
              <a:effectLst>
                <a:outerShdw blurRad="38100" dist="38100" dir="2700000" algn="tl">
                  <a:srgbClr val="000000">
                    <a:alpha val="43137"/>
                  </a:srgbClr>
                </a:outerShdw>
              </a:effectLst>
            </a:endParaRPr>
          </a:p>
          <a:p>
            <a:pPr>
              <a:lnSpc>
                <a:spcPct val="150000"/>
              </a:lnSpc>
            </a:pPr>
            <a:r>
              <a:rPr lang="en-US" altLang="zh-CN" sz="2800" dirty="0"/>
              <a:t> </a:t>
            </a:r>
            <a:r>
              <a:rPr lang="en-US" altLang="zh-CN" sz="2800" dirty="0" smtClean="0"/>
              <a:t>      </a:t>
            </a:r>
            <a:r>
              <a:rPr lang="zh-CN" altLang="en-US" sz="2800" dirty="0" smtClean="0"/>
              <a:t>本章</a:t>
            </a:r>
            <a:r>
              <a:rPr lang="zh-CN" altLang="en-US" sz="2800" dirty="0"/>
              <a:t>介绍了一些输入设备，包括跟踪器、数据手套、三维鼠标和数据衣。这些设备的目标都是实时捕捉用户的输入，并发送给运行仿真程序的计算机。正是依靠这些特殊设备的支持，使用户在与虚拟世界之间的自然交互中产生一种身临其境的逼真感。</a:t>
            </a:r>
            <a:endParaRPr lang="zh-CN" altLang="zh-CN" sz="2400" dirty="0">
              <a:effectLst/>
            </a:endParaRPr>
          </a:p>
        </p:txBody>
      </p:sp>
    </p:spTree>
    <p:extLst>
      <p:ext uri="{BB962C8B-B14F-4D97-AF65-F5344CB8AC3E}">
        <p14:creationId xmlns:p14="http://schemas.microsoft.com/office/powerpoint/2010/main" val="23187537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41475" y="331175"/>
            <a:ext cx="5271298" cy="901338"/>
          </a:xfrm>
        </p:spPr>
        <p:txBody>
          <a:bodyPr/>
          <a:lstStyle/>
          <a:p>
            <a:r>
              <a:rPr lang="en-US" altLang="zh-CN" sz="3200" b="1" dirty="0">
                <a:solidFill>
                  <a:srgbClr val="0070C0"/>
                </a:solidFill>
              </a:rPr>
              <a:t>2.1</a:t>
            </a:r>
            <a:r>
              <a:rPr lang="zh-CN" altLang="en-US" sz="3200" b="1" dirty="0">
                <a:solidFill>
                  <a:srgbClr val="0070C0"/>
                </a:solidFill>
              </a:rPr>
              <a:t>三维位置跟踪</a:t>
            </a:r>
            <a:r>
              <a:rPr lang="zh-CN" altLang="en-US" sz="3200" b="1" dirty="0" smtClean="0">
                <a:solidFill>
                  <a:srgbClr val="0070C0"/>
                </a:solidFill>
              </a:rPr>
              <a:t>器</a:t>
            </a:r>
            <a:endParaRPr lang="zh-CN" altLang="en-US" sz="3200" dirty="0">
              <a:solidFill>
                <a:srgbClr val="0070C0"/>
              </a:solidFill>
            </a:endParaRPr>
          </a:p>
        </p:txBody>
      </p:sp>
      <p:sp>
        <p:nvSpPr>
          <p:cNvPr id="6146" name="Rectangle 3"/>
          <p:cNvSpPr>
            <a:spLocks noGrp="1" noChangeArrowheads="1"/>
          </p:cNvSpPr>
          <p:nvPr>
            <p:ph type="body" idx="1"/>
          </p:nvPr>
        </p:nvSpPr>
        <p:spPr>
          <a:xfrm>
            <a:off x="717127" y="1450315"/>
            <a:ext cx="8222477" cy="1303644"/>
          </a:xfrm>
        </p:spPr>
        <p:txBody>
          <a:bodyPr>
            <a:normAutofit lnSpcReduction="10000"/>
          </a:bodyPr>
          <a:lstStyle/>
          <a:p>
            <a:pPr>
              <a:lnSpc>
                <a:spcPct val="120000"/>
              </a:lnSpc>
            </a:pPr>
            <a:r>
              <a:rPr lang="en-US" altLang="zh-CN" dirty="0"/>
              <a:t> </a:t>
            </a:r>
            <a:r>
              <a:rPr lang="en-US" altLang="zh-CN" dirty="0" smtClean="0"/>
              <a:t>       </a:t>
            </a:r>
            <a:r>
              <a:rPr lang="zh-CN" altLang="zh-CN" dirty="0" smtClean="0"/>
              <a:t>跟踪器</a:t>
            </a:r>
            <a:r>
              <a:rPr lang="zh-CN" altLang="en-US" dirty="0" smtClean="0"/>
              <a:t>能够</a:t>
            </a:r>
            <a:r>
              <a:rPr lang="zh-CN" altLang="en-US" dirty="0"/>
              <a:t>实时地测量</a:t>
            </a:r>
            <a:r>
              <a:rPr lang="zh-CN" altLang="en-US" dirty="0">
                <a:solidFill>
                  <a:srgbClr val="FF0000"/>
                </a:solidFill>
              </a:rPr>
              <a:t>用户</a:t>
            </a:r>
            <a:r>
              <a:rPr lang="zh-CN" altLang="en-US" dirty="0"/>
              <a:t>身体或其局部的</a:t>
            </a:r>
            <a:r>
              <a:rPr lang="zh-CN" altLang="en-US" b="1" dirty="0">
                <a:solidFill>
                  <a:srgbClr val="FF0000"/>
                </a:solidFill>
              </a:rPr>
              <a:t>位置</a:t>
            </a:r>
            <a:r>
              <a:rPr lang="zh-CN" altLang="en-US" dirty="0"/>
              <a:t>和</a:t>
            </a:r>
            <a:r>
              <a:rPr lang="zh-CN" altLang="en-US" dirty="0">
                <a:solidFill>
                  <a:srgbClr val="FF0000"/>
                </a:solidFill>
              </a:rPr>
              <a:t>方向</a:t>
            </a:r>
            <a:r>
              <a:rPr lang="zh-CN" altLang="en-US" dirty="0"/>
              <a:t>，并将其作为用户的输入信息</a:t>
            </a:r>
            <a:r>
              <a:rPr lang="zh-CN" altLang="en-US" dirty="0">
                <a:solidFill>
                  <a:srgbClr val="FF0000"/>
                </a:solidFill>
              </a:rPr>
              <a:t>传递给虚拟现实系统</a:t>
            </a:r>
            <a:r>
              <a:rPr lang="zh-CN" altLang="en-US" dirty="0"/>
              <a:t>的主控计算机，从而根据用户当前的视点信息刷新虚拟场景的显示。</a:t>
            </a:r>
            <a:endParaRPr lang="en-US" altLang="zh-CN" dirty="0" smtClean="0"/>
          </a:p>
          <a:p>
            <a:pPr>
              <a:lnSpc>
                <a:spcPct val="120000"/>
              </a:lnSpc>
            </a:pPr>
            <a:endParaRPr lang="en-US" altLang="zh-CN" dirty="0" smtClean="0"/>
          </a:p>
          <a:p>
            <a:pPr>
              <a:lnSpc>
                <a:spcPct val="120000"/>
              </a:lnSpc>
            </a:pPr>
            <a:endParaRPr lang="zh-CN" altLang="en-US" dirty="0"/>
          </a:p>
        </p:txBody>
      </p:sp>
      <p:sp>
        <p:nvSpPr>
          <p:cNvPr id="16" name="Rectangle 3"/>
          <p:cNvSpPr txBox="1">
            <a:spLocks noChangeArrowheads="1"/>
          </p:cNvSpPr>
          <p:nvPr/>
        </p:nvSpPr>
        <p:spPr>
          <a:xfrm>
            <a:off x="794224" y="3151816"/>
            <a:ext cx="7886700" cy="1732156"/>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nSpc>
                <a:spcPct val="120000"/>
              </a:lnSpc>
            </a:pPr>
            <a:r>
              <a:rPr lang="zh-CN" altLang="en-US" dirty="0" smtClean="0"/>
              <a:t>        目前</a:t>
            </a:r>
            <a:r>
              <a:rPr lang="zh-CN" altLang="en-US" dirty="0"/>
              <a:t>的跟踪器主要包括</a:t>
            </a:r>
            <a:r>
              <a:rPr lang="zh-CN" altLang="en-US" dirty="0">
                <a:solidFill>
                  <a:srgbClr val="0070C0"/>
                </a:solidFill>
              </a:rPr>
              <a:t>机械跟踪器</a:t>
            </a:r>
            <a:r>
              <a:rPr lang="zh-CN" altLang="en-US" dirty="0"/>
              <a:t>、</a:t>
            </a:r>
            <a:r>
              <a:rPr lang="zh-CN" altLang="en-US" dirty="0">
                <a:solidFill>
                  <a:srgbClr val="0070C0"/>
                </a:solidFill>
              </a:rPr>
              <a:t>电磁跟踪器</a:t>
            </a:r>
            <a:r>
              <a:rPr lang="zh-CN" altLang="en-US" dirty="0"/>
              <a:t>、</a:t>
            </a:r>
            <a:r>
              <a:rPr lang="zh-CN" altLang="en-US" dirty="0">
                <a:solidFill>
                  <a:srgbClr val="0070C0"/>
                </a:solidFill>
              </a:rPr>
              <a:t>光学跟踪器</a:t>
            </a:r>
            <a:r>
              <a:rPr lang="zh-CN" altLang="en-US" dirty="0"/>
              <a:t>、</a:t>
            </a:r>
            <a:r>
              <a:rPr lang="zh-CN" altLang="en-US" dirty="0">
                <a:solidFill>
                  <a:srgbClr val="0070C0"/>
                </a:solidFill>
              </a:rPr>
              <a:t>超声波跟踪器</a:t>
            </a:r>
            <a:r>
              <a:rPr lang="zh-CN" altLang="en-US" dirty="0"/>
              <a:t>、</a:t>
            </a:r>
            <a:r>
              <a:rPr lang="zh-CN" altLang="en-US" dirty="0">
                <a:solidFill>
                  <a:srgbClr val="0070C0"/>
                </a:solidFill>
              </a:rPr>
              <a:t>惯性跟踪器</a:t>
            </a:r>
            <a:r>
              <a:rPr lang="zh-CN" altLang="en-US" dirty="0"/>
              <a:t>、</a:t>
            </a:r>
            <a:r>
              <a:rPr lang="en-US" altLang="zh-CN" dirty="0">
                <a:solidFill>
                  <a:srgbClr val="0070C0"/>
                </a:solidFill>
              </a:rPr>
              <a:t>GPS</a:t>
            </a:r>
            <a:r>
              <a:rPr lang="zh-CN" altLang="en-US" dirty="0">
                <a:solidFill>
                  <a:srgbClr val="0070C0"/>
                </a:solidFill>
              </a:rPr>
              <a:t>跟踪器</a:t>
            </a:r>
            <a:r>
              <a:rPr lang="zh-CN" altLang="en-US" dirty="0"/>
              <a:t>及</a:t>
            </a:r>
            <a:r>
              <a:rPr lang="zh-CN" altLang="en-US" dirty="0">
                <a:solidFill>
                  <a:srgbClr val="0070C0"/>
                </a:solidFill>
              </a:rPr>
              <a:t>混合跟踪器</a:t>
            </a:r>
            <a:r>
              <a:rPr lang="zh-CN" altLang="en-US" dirty="0"/>
              <a:t>等。</a:t>
            </a:r>
            <a:endParaRPr lang="en-US" altLang="zh-CN" dirty="0" smtClean="0"/>
          </a:p>
          <a:p>
            <a:pPr>
              <a:lnSpc>
                <a:spcPct val="120000"/>
              </a:lnSpc>
            </a:pPr>
            <a:endParaRPr lang="zh-CN" altLang="en-US" dirty="0"/>
          </a:p>
        </p:txBody>
      </p:sp>
    </p:spTree>
    <p:extLst>
      <p:ext uri="{BB962C8B-B14F-4D97-AF65-F5344CB8AC3E}">
        <p14:creationId xmlns:p14="http://schemas.microsoft.com/office/powerpoint/2010/main" val="48699421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标题 1"/>
          <p:cNvSpPr>
            <a:spLocks noGrp="1"/>
          </p:cNvSpPr>
          <p:nvPr>
            <p:ph type="title"/>
          </p:nvPr>
        </p:nvSpPr>
        <p:spPr>
          <a:xfrm>
            <a:off x="782127" y="643146"/>
            <a:ext cx="4728549" cy="443376"/>
          </a:xfrm>
        </p:spPr>
        <p:txBody>
          <a:bodyPr>
            <a:normAutofit fontScale="90000"/>
          </a:bodyPr>
          <a:lstStyle/>
          <a:p>
            <a:r>
              <a:rPr lang="en-US" altLang="zh-CN" sz="3200" b="1" dirty="0">
                <a:solidFill>
                  <a:srgbClr val="0070C0"/>
                </a:solidFill>
              </a:rPr>
              <a:t>2.1</a:t>
            </a:r>
            <a:r>
              <a:rPr lang="zh-CN" altLang="en-US" sz="3200" b="1" dirty="0">
                <a:solidFill>
                  <a:srgbClr val="0070C0"/>
                </a:solidFill>
              </a:rPr>
              <a:t>三维位置跟踪</a:t>
            </a:r>
            <a:r>
              <a:rPr lang="zh-CN" altLang="en-US" sz="3200" b="1" dirty="0" smtClean="0">
                <a:solidFill>
                  <a:srgbClr val="0070C0"/>
                </a:solidFill>
              </a:rPr>
              <a:t>器</a:t>
            </a:r>
            <a:endParaRPr lang="zh-CN" altLang="en-US" sz="3200" dirty="0">
              <a:solidFill>
                <a:srgbClr val="0070C0"/>
              </a:solidFill>
            </a:endParaRPr>
          </a:p>
        </p:txBody>
      </p:sp>
      <p:sp>
        <p:nvSpPr>
          <p:cNvPr id="6146" name="Rectangle 3"/>
          <p:cNvSpPr>
            <a:spLocks noGrp="1" noChangeArrowheads="1"/>
          </p:cNvSpPr>
          <p:nvPr>
            <p:ph type="body" idx="1"/>
          </p:nvPr>
        </p:nvSpPr>
        <p:spPr>
          <a:xfrm>
            <a:off x="735151" y="1121363"/>
            <a:ext cx="7886700" cy="1880034"/>
          </a:xfrm>
        </p:spPr>
        <p:txBody>
          <a:bodyPr/>
          <a:lstStyle/>
          <a:p>
            <a:pPr>
              <a:lnSpc>
                <a:spcPct val="120000"/>
              </a:lnSpc>
            </a:pPr>
            <a:r>
              <a:rPr lang="en-US" altLang="zh-CN" sz="2800" dirty="0" smtClean="0">
                <a:solidFill>
                  <a:srgbClr val="0070C0"/>
                </a:solidFill>
              </a:rPr>
              <a:t>1.</a:t>
            </a:r>
            <a:r>
              <a:rPr lang="zh-CN" altLang="zh-CN" sz="2800" dirty="0">
                <a:solidFill>
                  <a:srgbClr val="0070C0"/>
                </a:solidFill>
              </a:rPr>
              <a:t>维</a:t>
            </a:r>
            <a:r>
              <a:rPr lang="zh-CN" altLang="zh-CN" sz="2800" dirty="0" smtClean="0">
                <a:solidFill>
                  <a:srgbClr val="0070C0"/>
                </a:solidFill>
              </a:rPr>
              <a:t>度</a:t>
            </a:r>
            <a:endParaRPr lang="en-US" altLang="zh-CN" sz="2800" dirty="0" smtClean="0">
              <a:solidFill>
                <a:srgbClr val="0070C0"/>
              </a:solidFill>
            </a:endParaRPr>
          </a:p>
          <a:p>
            <a:pPr>
              <a:lnSpc>
                <a:spcPct val="120000"/>
              </a:lnSpc>
            </a:pPr>
            <a:r>
              <a:rPr lang="zh-CN" altLang="zh-CN" sz="2800" dirty="0"/>
              <a:t>维度（</a:t>
            </a:r>
            <a:r>
              <a:rPr lang="en-US" altLang="zh-CN" sz="2800" dirty="0"/>
              <a:t>Dimension</a:t>
            </a:r>
            <a:r>
              <a:rPr lang="zh-CN" altLang="zh-CN" sz="2800" dirty="0"/>
              <a:t>），又称维数，指独立的时空坐标的数目</a:t>
            </a:r>
            <a:r>
              <a:rPr lang="zh-CN" altLang="zh-CN" sz="2800" dirty="0" smtClean="0"/>
              <a:t>。</a:t>
            </a:r>
            <a:endParaRPr lang="en-US" altLang="zh-CN" sz="2800" dirty="0" smtClean="0"/>
          </a:p>
          <a:p>
            <a:pPr>
              <a:lnSpc>
                <a:spcPct val="120000"/>
              </a:lnSpc>
            </a:pPr>
            <a:endParaRPr lang="en-US" altLang="zh-CN" sz="2800" dirty="0" smtClean="0"/>
          </a:p>
          <a:p>
            <a:pPr>
              <a:lnSpc>
                <a:spcPct val="120000"/>
              </a:lnSpc>
            </a:pPr>
            <a:endParaRPr lang="zh-CN" altLang="en-US" sz="2800" dirty="0"/>
          </a:p>
        </p:txBody>
      </p:sp>
      <p:grpSp>
        <p:nvGrpSpPr>
          <p:cNvPr id="15" name="组合 14"/>
          <p:cNvGrpSpPr/>
          <p:nvPr/>
        </p:nvGrpSpPr>
        <p:grpSpPr>
          <a:xfrm>
            <a:off x="4970929" y="4007673"/>
            <a:ext cx="2952828" cy="2591490"/>
            <a:chOff x="4970929" y="3889335"/>
            <a:chExt cx="2952828" cy="2591490"/>
          </a:xfrm>
        </p:grpSpPr>
        <p:grpSp>
          <p:nvGrpSpPr>
            <p:cNvPr id="4" name="组合 3"/>
            <p:cNvGrpSpPr>
              <a:grpSpLocks/>
            </p:cNvGrpSpPr>
            <p:nvPr/>
          </p:nvGrpSpPr>
          <p:grpSpPr bwMode="auto">
            <a:xfrm>
              <a:off x="4970929" y="5101979"/>
              <a:ext cx="1079496" cy="1378846"/>
              <a:chOff x="3533391" y="5001379"/>
              <a:chExt cx="1080120" cy="1378849"/>
            </a:xfrm>
          </p:grpSpPr>
          <p:cxnSp>
            <p:nvCxnSpPr>
              <p:cNvPr id="5" name="直接箭头连接符 5"/>
              <p:cNvCxnSpPr>
                <a:cxnSpLocks noChangeShapeType="1"/>
              </p:cNvCxnSpPr>
              <p:nvPr/>
            </p:nvCxnSpPr>
            <p:spPr bwMode="auto">
              <a:xfrm flipH="1">
                <a:off x="3533391" y="5001379"/>
                <a:ext cx="1080120" cy="1172128"/>
              </a:xfrm>
              <a:prstGeom prst="straightConnector1">
                <a:avLst/>
              </a:prstGeom>
              <a:noFill/>
              <a:ln w="60325" algn="ctr">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 name="矩形 13"/>
              <p:cNvSpPr>
                <a:spLocks noChangeArrowheads="1"/>
              </p:cNvSpPr>
              <p:nvPr/>
            </p:nvSpPr>
            <p:spPr bwMode="auto">
              <a:xfrm>
                <a:off x="3762986" y="5857007"/>
                <a:ext cx="726901" cy="523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800" b="1" dirty="0">
                    <a:solidFill>
                      <a:srgbClr val="000000"/>
                    </a:solidFill>
                    <a:latin typeface="楷体" pitchFamily="49" charset="-122"/>
                    <a:ea typeface="楷体" pitchFamily="49" charset="-122"/>
                  </a:rPr>
                  <a:t>x</a:t>
                </a:r>
                <a:r>
                  <a:rPr lang="zh-CN" altLang="zh-CN" sz="2800" b="1" dirty="0" smtClean="0">
                    <a:solidFill>
                      <a:srgbClr val="000000"/>
                    </a:solidFill>
                    <a:latin typeface="楷体" pitchFamily="49" charset="-122"/>
                    <a:ea typeface="楷体" pitchFamily="49" charset="-122"/>
                  </a:rPr>
                  <a:t>轴</a:t>
                </a:r>
                <a:endParaRPr lang="zh-CN" altLang="en-US" dirty="0"/>
              </a:p>
            </p:txBody>
          </p:sp>
        </p:grpSp>
        <p:grpSp>
          <p:nvGrpSpPr>
            <p:cNvPr id="7" name="组合 6"/>
            <p:cNvGrpSpPr>
              <a:grpSpLocks/>
            </p:cNvGrpSpPr>
            <p:nvPr/>
          </p:nvGrpSpPr>
          <p:grpSpPr bwMode="auto">
            <a:xfrm>
              <a:off x="6050423" y="5105288"/>
              <a:ext cx="1873334" cy="584408"/>
              <a:chOff x="4612973" y="4991974"/>
              <a:chExt cx="1872208" cy="584572"/>
            </a:xfrm>
          </p:grpSpPr>
          <p:cxnSp>
            <p:nvCxnSpPr>
              <p:cNvPr id="8" name="直接箭头连接符 7"/>
              <p:cNvCxnSpPr>
                <a:cxnSpLocks noChangeShapeType="1"/>
              </p:cNvCxnSpPr>
              <p:nvPr/>
            </p:nvCxnSpPr>
            <p:spPr bwMode="auto">
              <a:xfrm>
                <a:off x="4612973" y="4991974"/>
                <a:ext cx="1872208" cy="0"/>
              </a:xfrm>
              <a:prstGeom prst="straightConnector1">
                <a:avLst/>
              </a:prstGeom>
              <a:noFill/>
              <a:ln w="60325" algn="ctr">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9" name="矩形 15"/>
              <p:cNvSpPr>
                <a:spLocks noChangeArrowheads="1"/>
              </p:cNvSpPr>
              <p:nvPr/>
            </p:nvSpPr>
            <p:spPr bwMode="auto">
              <a:xfrm>
                <a:off x="5186055" y="5053179"/>
                <a:ext cx="726044" cy="5233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800" b="1" dirty="0">
                    <a:solidFill>
                      <a:srgbClr val="000000"/>
                    </a:solidFill>
                    <a:latin typeface="楷体" pitchFamily="49" charset="-122"/>
                    <a:ea typeface="楷体" pitchFamily="49" charset="-122"/>
                  </a:rPr>
                  <a:t>y</a:t>
                </a:r>
                <a:r>
                  <a:rPr lang="zh-CN" altLang="zh-CN" sz="2800" b="1" dirty="0" smtClean="0">
                    <a:solidFill>
                      <a:srgbClr val="000000"/>
                    </a:solidFill>
                    <a:latin typeface="楷体" pitchFamily="49" charset="-122"/>
                    <a:ea typeface="楷体" pitchFamily="49" charset="-122"/>
                  </a:rPr>
                  <a:t>轴</a:t>
                </a:r>
                <a:endParaRPr lang="zh-CN" altLang="en-US" dirty="0"/>
              </a:p>
            </p:txBody>
          </p:sp>
        </p:grpSp>
        <p:grpSp>
          <p:nvGrpSpPr>
            <p:cNvPr id="10" name="组合 9"/>
            <p:cNvGrpSpPr>
              <a:grpSpLocks/>
            </p:cNvGrpSpPr>
            <p:nvPr/>
          </p:nvGrpSpPr>
          <p:grpSpPr bwMode="auto">
            <a:xfrm>
              <a:off x="5070025" y="3889335"/>
              <a:ext cx="980400" cy="1215953"/>
              <a:chOff x="3632840" y="3767391"/>
              <a:chExt cx="980415" cy="1216618"/>
            </a:xfrm>
          </p:grpSpPr>
          <p:cxnSp>
            <p:nvCxnSpPr>
              <p:cNvPr id="11" name="直接箭头连接符 9"/>
              <p:cNvCxnSpPr>
                <a:cxnSpLocks noChangeShapeType="1"/>
              </p:cNvCxnSpPr>
              <p:nvPr/>
            </p:nvCxnSpPr>
            <p:spPr bwMode="auto">
              <a:xfrm flipV="1">
                <a:off x="4613255" y="3810944"/>
                <a:ext cx="0" cy="1173065"/>
              </a:xfrm>
              <a:prstGeom prst="straightConnector1">
                <a:avLst/>
              </a:prstGeom>
              <a:noFill/>
              <a:ln w="60325" algn="ctr">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 name="矩形 17"/>
              <p:cNvSpPr>
                <a:spLocks noChangeArrowheads="1"/>
              </p:cNvSpPr>
              <p:nvPr/>
            </p:nvSpPr>
            <p:spPr bwMode="auto">
              <a:xfrm>
                <a:off x="3632840" y="3767391"/>
                <a:ext cx="726492" cy="5235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800" b="1" dirty="0">
                    <a:solidFill>
                      <a:srgbClr val="000000"/>
                    </a:solidFill>
                    <a:latin typeface="楷体" pitchFamily="49" charset="-122"/>
                    <a:ea typeface="楷体" pitchFamily="49" charset="-122"/>
                  </a:rPr>
                  <a:t>z</a:t>
                </a:r>
                <a:r>
                  <a:rPr lang="zh-CN" altLang="zh-CN" sz="2800" b="1" dirty="0" smtClean="0">
                    <a:solidFill>
                      <a:srgbClr val="000000"/>
                    </a:solidFill>
                    <a:latin typeface="楷体" pitchFamily="49" charset="-122"/>
                    <a:ea typeface="楷体" pitchFamily="49" charset="-122"/>
                  </a:rPr>
                  <a:t>轴</a:t>
                </a:r>
                <a:endParaRPr lang="zh-CN" altLang="en-US" dirty="0"/>
              </a:p>
            </p:txBody>
          </p:sp>
        </p:grpSp>
      </p:grpSp>
      <p:sp>
        <p:nvSpPr>
          <p:cNvPr id="3" name="矩形 2"/>
          <p:cNvSpPr/>
          <p:nvPr/>
        </p:nvSpPr>
        <p:spPr>
          <a:xfrm>
            <a:off x="735150" y="3156134"/>
            <a:ext cx="7355776" cy="609398"/>
          </a:xfrm>
          <a:prstGeom prst="rect">
            <a:avLst/>
          </a:prstGeom>
          <a:solidFill>
            <a:srgbClr val="66CCFF">
              <a:alpha val="46000"/>
            </a:srgbClr>
          </a:solidFill>
          <a:ln>
            <a:solidFill>
              <a:schemeClr val="accent1"/>
            </a:solidFill>
          </a:ln>
          <a:effectLst/>
        </p:spPr>
        <p:txBody>
          <a:bodyPr wrap="square">
            <a:spAutoFit/>
          </a:bodyPr>
          <a:lstStyle/>
          <a:p>
            <a:pPr>
              <a:lnSpc>
                <a:spcPct val="120000"/>
              </a:lnSpc>
            </a:pPr>
            <a:r>
              <a:rPr lang="zh-CN" altLang="en-US" sz="2800" dirty="0"/>
              <a:t>三维既是坐标轴的三个轴，即</a:t>
            </a:r>
            <a:r>
              <a:rPr lang="en-US" altLang="zh-CN" sz="2800" dirty="0"/>
              <a:t>x</a:t>
            </a:r>
            <a:r>
              <a:rPr lang="zh-CN" altLang="en-US" sz="2800" dirty="0"/>
              <a:t>轴、</a:t>
            </a:r>
            <a:r>
              <a:rPr lang="en-US" altLang="zh-CN" sz="2800" dirty="0"/>
              <a:t>y</a:t>
            </a:r>
            <a:r>
              <a:rPr lang="zh-CN" altLang="en-US" sz="2800" dirty="0"/>
              <a:t>轴、</a:t>
            </a:r>
            <a:r>
              <a:rPr lang="en-US" altLang="zh-CN" sz="2800" dirty="0"/>
              <a:t>z</a:t>
            </a:r>
            <a:r>
              <a:rPr lang="zh-CN" altLang="en-US" sz="2800" dirty="0"/>
              <a:t>轴。</a:t>
            </a:r>
          </a:p>
        </p:txBody>
      </p:sp>
    </p:spTree>
    <p:extLst>
      <p:ext uri="{BB962C8B-B14F-4D97-AF65-F5344CB8AC3E}">
        <p14:creationId xmlns:p14="http://schemas.microsoft.com/office/powerpoint/2010/main" val="313043628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标题 1"/>
          <p:cNvSpPr>
            <a:spLocks noGrp="1"/>
          </p:cNvSpPr>
          <p:nvPr>
            <p:ph type="title"/>
          </p:nvPr>
        </p:nvSpPr>
        <p:spPr>
          <a:xfrm>
            <a:off x="782127" y="643146"/>
            <a:ext cx="4728549" cy="443376"/>
          </a:xfrm>
        </p:spPr>
        <p:txBody>
          <a:bodyPr>
            <a:normAutofit fontScale="90000"/>
          </a:bodyPr>
          <a:lstStyle/>
          <a:p>
            <a:r>
              <a:rPr lang="en-US" altLang="zh-CN" sz="3200" b="1" dirty="0">
                <a:solidFill>
                  <a:srgbClr val="0070C0"/>
                </a:solidFill>
              </a:rPr>
              <a:t>2.1</a:t>
            </a:r>
            <a:r>
              <a:rPr lang="zh-CN" altLang="en-US" sz="3200" b="1" dirty="0">
                <a:solidFill>
                  <a:srgbClr val="0070C0"/>
                </a:solidFill>
              </a:rPr>
              <a:t>三维位置跟踪</a:t>
            </a:r>
            <a:r>
              <a:rPr lang="zh-CN" altLang="en-US" sz="3200" b="1" dirty="0" smtClean="0">
                <a:solidFill>
                  <a:srgbClr val="0070C0"/>
                </a:solidFill>
              </a:rPr>
              <a:t>器</a:t>
            </a:r>
            <a:endParaRPr lang="zh-CN" altLang="en-US" sz="3200" dirty="0">
              <a:solidFill>
                <a:srgbClr val="0070C0"/>
              </a:solidFill>
            </a:endParaRPr>
          </a:p>
        </p:txBody>
      </p:sp>
      <p:sp>
        <p:nvSpPr>
          <p:cNvPr id="6146" name="Rectangle 3"/>
          <p:cNvSpPr>
            <a:spLocks noGrp="1" noChangeArrowheads="1"/>
          </p:cNvSpPr>
          <p:nvPr>
            <p:ph type="body" idx="1"/>
          </p:nvPr>
        </p:nvSpPr>
        <p:spPr>
          <a:xfrm>
            <a:off x="735151" y="1121363"/>
            <a:ext cx="7886700" cy="1880034"/>
          </a:xfrm>
        </p:spPr>
        <p:txBody>
          <a:bodyPr>
            <a:normAutofit fontScale="77500" lnSpcReduction="20000"/>
          </a:bodyPr>
          <a:lstStyle/>
          <a:p>
            <a:pPr>
              <a:lnSpc>
                <a:spcPct val="120000"/>
              </a:lnSpc>
            </a:pPr>
            <a:r>
              <a:rPr lang="zh-CN" altLang="en-US" sz="2800" dirty="0" smtClean="0">
                <a:solidFill>
                  <a:srgbClr val="0070C0"/>
                </a:solidFill>
              </a:rPr>
              <a:t>零</a:t>
            </a:r>
            <a:r>
              <a:rPr lang="zh-CN" altLang="zh-CN" sz="2800" dirty="0" smtClean="0">
                <a:solidFill>
                  <a:srgbClr val="0070C0"/>
                </a:solidFill>
              </a:rPr>
              <a:t>维</a:t>
            </a:r>
            <a:endParaRPr lang="en-US" altLang="zh-CN" sz="2800" dirty="0" smtClean="0">
              <a:solidFill>
                <a:srgbClr val="0070C0"/>
              </a:solidFill>
            </a:endParaRPr>
          </a:p>
          <a:p>
            <a:pPr>
              <a:lnSpc>
                <a:spcPct val="120000"/>
              </a:lnSpc>
            </a:pPr>
            <a:r>
              <a:rPr lang="zh-CN" altLang="en-US" sz="2800" dirty="0"/>
              <a:t>让我们从一个点开始，和我们几何意义上的点一样，它没有大小、没有维度。它只是被想象出来的、作为标志一个位置的点。它什么也没有，空间、时间通通不存在，这就是零维度。</a:t>
            </a:r>
            <a:endParaRPr lang="en-US" altLang="zh-CN" sz="2800" dirty="0" smtClean="0"/>
          </a:p>
          <a:p>
            <a:pPr>
              <a:lnSpc>
                <a:spcPct val="120000"/>
              </a:lnSpc>
            </a:pPr>
            <a:endParaRPr lang="zh-CN" altLang="en-US" sz="2800"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44123" y="3832171"/>
            <a:ext cx="3457575" cy="240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0176042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标题 1"/>
          <p:cNvSpPr>
            <a:spLocks noGrp="1"/>
          </p:cNvSpPr>
          <p:nvPr>
            <p:ph type="title"/>
          </p:nvPr>
        </p:nvSpPr>
        <p:spPr>
          <a:xfrm>
            <a:off x="782127" y="643146"/>
            <a:ext cx="4728549" cy="443376"/>
          </a:xfrm>
        </p:spPr>
        <p:txBody>
          <a:bodyPr>
            <a:normAutofit fontScale="90000"/>
          </a:bodyPr>
          <a:lstStyle/>
          <a:p>
            <a:r>
              <a:rPr lang="en-US" altLang="zh-CN" sz="3200" b="1" dirty="0">
                <a:solidFill>
                  <a:srgbClr val="0070C0"/>
                </a:solidFill>
              </a:rPr>
              <a:t>2.1</a:t>
            </a:r>
            <a:r>
              <a:rPr lang="zh-CN" altLang="en-US" sz="3200" b="1" dirty="0">
                <a:solidFill>
                  <a:srgbClr val="0070C0"/>
                </a:solidFill>
              </a:rPr>
              <a:t>三维位置跟踪</a:t>
            </a:r>
            <a:r>
              <a:rPr lang="zh-CN" altLang="en-US" sz="3200" b="1" dirty="0" smtClean="0">
                <a:solidFill>
                  <a:srgbClr val="0070C0"/>
                </a:solidFill>
              </a:rPr>
              <a:t>器</a:t>
            </a:r>
            <a:endParaRPr lang="zh-CN" altLang="en-US" sz="3200" dirty="0">
              <a:solidFill>
                <a:srgbClr val="0070C0"/>
              </a:solidFill>
            </a:endParaRPr>
          </a:p>
        </p:txBody>
      </p:sp>
      <p:sp>
        <p:nvSpPr>
          <p:cNvPr id="6146" name="Rectangle 3"/>
          <p:cNvSpPr>
            <a:spLocks noGrp="1" noChangeArrowheads="1"/>
          </p:cNvSpPr>
          <p:nvPr>
            <p:ph type="body" idx="1"/>
          </p:nvPr>
        </p:nvSpPr>
        <p:spPr>
          <a:xfrm>
            <a:off x="735151" y="1121363"/>
            <a:ext cx="7886700" cy="1880034"/>
          </a:xfrm>
        </p:spPr>
        <p:txBody>
          <a:bodyPr/>
          <a:lstStyle/>
          <a:p>
            <a:pPr>
              <a:lnSpc>
                <a:spcPct val="120000"/>
              </a:lnSpc>
            </a:pPr>
            <a:r>
              <a:rPr lang="zh-CN" altLang="en-US" sz="2800" dirty="0">
                <a:solidFill>
                  <a:srgbClr val="0070C0"/>
                </a:solidFill>
              </a:rPr>
              <a:t>一维空间</a:t>
            </a:r>
            <a:endParaRPr lang="en-US" altLang="zh-CN" sz="2800" dirty="0" smtClean="0">
              <a:solidFill>
                <a:srgbClr val="0070C0"/>
              </a:solidFill>
            </a:endParaRPr>
          </a:p>
          <a:p>
            <a:pPr>
              <a:lnSpc>
                <a:spcPct val="120000"/>
              </a:lnSpc>
            </a:pPr>
            <a:r>
              <a:rPr lang="zh-CN" altLang="en-US" sz="2800" dirty="0"/>
              <a:t>一维空间只有长度，没有宽度和深度。</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98430" y="2773582"/>
            <a:ext cx="5022631" cy="30322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93758942"/>
      </p:ext>
    </p:extLst>
  </p:cSld>
  <p:clrMapOvr>
    <a:masterClrMapping/>
  </p:clrMapOvr>
  <p:timing>
    <p:tnLst>
      <p:par>
        <p:cTn id="1" dur="indefinite" restart="never" nodeType="tmRoot"/>
      </p:par>
    </p:tnLst>
  </p:timing>
</p:sld>
</file>

<file path=ppt/theme/theme1.xml><?xml version="1.0" encoding="utf-8"?>
<a:theme xmlns:a="http://schemas.openxmlformats.org/drawingml/2006/main" name="1_Office 主题">
  <a:themeElements>
    <a:clrScheme name="跋涉">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顶峰">
      <a:majorFont>
        <a:latin typeface="Lucida Sans"/>
        <a:ea typeface=""/>
        <a:cs typeface=""/>
        <a:font script="Grek" typeface="Arial"/>
        <a:font script="Cyrl" typeface="Arial"/>
        <a:font script="Jpan" typeface="HG丸ｺﾞｼｯｸM-PRO"/>
        <a:font script="Hang" typeface="휴먼옛체"/>
        <a:font script="Hans" typeface="黑体"/>
        <a:font script="Hant" typeface="微軟正黑體"/>
        <a:font script="Arab" typeface="Tahoma"/>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Book Antiqua"/>
        <a:ea typeface=""/>
        <a:cs typeface=""/>
        <a:font script="Grek" typeface="Times New Roman"/>
        <a:font script="Cyrl" typeface="Times New Roman"/>
        <a:font script="Jpan" typeface="HG明朝B"/>
        <a:font script="Hang" typeface="돋움"/>
        <a:font script="Hans" typeface="宋体"/>
        <a:font script="Hant" typeface="新細明體"/>
        <a:font script="Arab" typeface="Times New Roman"/>
        <a:font script="Hebr" typeface="David"/>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都市">
      <a:fillStyleLst>
        <a:solidFill>
          <a:schemeClr val="phClr"/>
        </a:solidFill>
        <a:gradFill rotWithShape="1">
          <a:gsLst>
            <a:gs pos="0">
              <a:schemeClr val="phClr">
                <a:tint val="1000"/>
                <a:satMod val="255000"/>
              </a:schemeClr>
            </a:gs>
            <a:gs pos="55000">
              <a:schemeClr val="phClr">
                <a:tint val="12000"/>
                <a:satMod val="255000"/>
              </a:schemeClr>
            </a:gs>
            <a:gs pos="100000">
              <a:schemeClr val="phClr">
                <a:tint val="45000"/>
                <a:satMod val="250000"/>
              </a:schemeClr>
            </a:gs>
          </a:gsLst>
          <a:path path="circle">
            <a:fillToRect l="-40000" t="-90000" r="140000" b="190000"/>
          </a:path>
        </a:gradFill>
        <a:gradFill rotWithShape="1">
          <a:gsLst>
            <a:gs pos="0">
              <a:schemeClr val="phClr">
                <a:tint val="43000"/>
                <a:satMod val="165000"/>
              </a:schemeClr>
            </a:gs>
            <a:gs pos="55000">
              <a:schemeClr val="phClr">
                <a:tint val="83000"/>
                <a:satMod val="155000"/>
              </a:schemeClr>
            </a:gs>
            <a:gs pos="100000">
              <a:schemeClr val="phClr">
                <a:shade val="85000"/>
              </a:schemeClr>
            </a:gs>
          </a:gsLst>
          <a:path path="circle">
            <a:fillToRect l="-40000" t="-90000" r="140000" b="190000"/>
          </a:path>
        </a:gradFill>
      </a:fillStyleLst>
      <a:lnStyleLst>
        <a:ln w="9525" cap="flat" cmpd="sng" algn="ctr">
          <a:solidFill>
            <a:schemeClr val="phClr"/>
          </a:solidFill>
          <a:prstDash val="solid"/>
        </a:ln>
        <a:ln w="19050" cap="flat" cmpd="sng" algn="ctr">
          <a:solidFill>
            <a:schemeClr val="phClr"/>
          </a:solidFill>
          <a:prstDash val="solid"/>
        </a:ln>
        <a:ln w="31750" cap="flat" cmpd="sng" algn="ctr">
          <a:solidFill>
            <a:schemeClr val="phClr"/>
          </a:solidFill>
          <a:prstDash val="solid"/>
        </a:ln>
      </a:lnStyleLst>
      <a:effectStyleLst>
        <a:effectStyle>
          <a:effectLst>
            <a:outerShdw blurRad="51500" dist="25400" dir="5400000" rotWithShape="0">
              <a:srgbClr val="000000">
                <a:alpha val="40000"/>
              </a:srgbClr>
            </a:outerShdw>
          </a:effectLst>
        </a:effectStyle>
        <a:effectStyle>
          <a:effectLst>
            <a:outerShdw blurRad="50800" dist="25400" dir="5400000" rotWithShape="0">
              <a:srgbClr val="000000">
                <a:alpha val="45000"/>
              </a:srgbClr>
            </a:outerShdw>
          </a:effectLst>
        </a:effectStyle>
        <a:effectStyle>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chemeClr val="phClr">
                <a:satMod val="115000"/>
              </a:schemeClr>
            </a:contourClr>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2045</TotalTime>
  <Words>2666</Words>
  <Application>Microsoft Office PowerPoint</Application>
  <PresentationFormat>全屏显示(4:3)</PresentationFormat>
  <Paragraphs>243</Paragraphs>
  <Slides>59</Slides>
  <Notes>10</Notes>
  <HiddenSlides>0</HiddenSlides>
  <MMClips>1</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59</vt:i4>
      </vt:variant>
    </vt:vector>
  </HeadingPairs>
  <TitlesOfParts>
    <vt:vector size="69" baseType="lpstr">
      <vt:lpstr>黑体</vt:lpstr>
      <vt:lpstr>楷体</vt:lpstr>
      <vt:lpstr>宋体</vt:lpstr>
      <vt:lpstr>Arial</vt:lpstr>
      <vt:lpstr>Book Antiqua</vt:lpstr>
      <vt:lpstr>Calibri</vt:lpstr>
      <vt:lpstr>Lucida Sans</vt:lpstr>
      <vt:lpstr>Times New Roman</vt:lpstr>
      <vt:lpstr>Wingdings</vt:lpstr>
      <vt:lpstr>1_Office 主题</vt:lpstr>
      <vt:lpstr>人机交互与虚拟现实  </vt:lpstr>
      <vt:lpstr>第2章 虚拟现实系统的输入设备</vt:lpstr>
      <vt:lpstr>导学 </vt:lpstr>
      <vt:lpstr>第2章 虚拟现实系统的输入设备（交互设备）</vt:lpstr>
      <vt:lpstr>第2章 虚拟现实系统的输入设备</vt:lpstr>
      <vt:lpstr>2.1三维位置跟踪器</vt:lpstr>
      <vt:lpstr>2.1三维位置跟踪器</vt:lpstr>
      <vt:lpstr>2.1三维位置跟踪器</vt:lpstr>
      <vt:lpstr>2.1三维位置跟踪器</vt:lpstr>
      <vt:lpstr>2.1三维位置跟踪器</vt:lpstr>
      <vt:lpstr>2.1三维位置跟踪器</vt:lpstr>
      <vt:lpstr>2.1三维位置跟踪器</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2.2虚拟现实系统的交互接口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china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王 建林</cp:lastModifiedBy>
  <cp:revision>196</cp:revision>
  <dcterms:created xsi:type="dcterms:W3CDTF">2016-03-25T06:06:47Z</dcterms:created>
  <dcterms:modified xsi:type="dcterms:W3CDTF">2019-10-24T08:26:16Z</dcterms:modified>
</cp:coreProperties>
</file>